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4" r:id="rId4"/>
    <p:sldId id="275" r:id="rId5"/>
    <p:sldId id="276" r:id="rId6"/>
    <p:sldId id="277" r:id="rId7"/>
    <p:sldId id="278" r:id="rId8"/>
    <p:sldId id="279" r:id="rId9"/>
    <p:sldId id="280" r:id="rId10"/>
    <p:sldId id="281" r:id="rId11"/>
    <p:sldId id="282" r:id="rId12"/>
    <p:sldId id="283" r:id="rId13"/>
    <p:sldId id="300" r:id="rId14"/>
    <p:sldId id="284" r:id="rId15"/>
    <p:sldId id="285" r:id="rId16"/>
    <p:sldId id="301" r:id="rId17"/>
    <p:sldId id="299" r:id="rId18"/>
    <p:sldId id="302" r:id="rId19"/>
    <p:sldId id="303" r:id="rId20"/>
    <p:sldId id="304" r:id="rId21"/>
    <p:sldId id="305" r:id="rId22"/>
    <p:sldId id="306" r:id="rId23"/>
    <p:sldId id="307" r:id="rId24"/>
    <p:sldId id="309" r:id="rId25"/>
    <p:sldId id="308" r:id="rId26"/>
    <p:sldId id="310" r:id="rId27"/>
    <p:sldId id="311" r:id="rId28"/>
    <p:sldId id="312" r:id="rId29"/>
    <p:sldId id="313" r:id="rId30"/>
    <p:sldId id="314" r:id="rId31"/>
    <p:sldId id="315" r:id="rId32"/>
    <p:sldId id="316" r:id="rId33"/>
    <p:sldId id="317" r:id="rId34"/>
    <p:sldId id="318" r:id="rId35"/>
    <p:sldId id="319" r:id="rId36"/>
    <p:sldId id="320" r:id="rId37"/>
    <p:sldId id="321" r:id="rId38"/>
    <p:sldId id="322" r:id="rId39"/>
    <p:sldId id="323" r:id="rId40"/>
    <p:sldId id="324" r:id="rId41"/>
    <p:sldId id="325" r:id="rId42"/>
    <p:sldId id="286" r:id="rId43"/>
    <p:sldId id="287" r:id="rId44"/>
    <p:sldId id="288" r:id="rId45"/>
    <p:sldId id="290" r:id="rId46"/>
    <p:sldId id="292" r:id="rId47"/>
    <p:sldId id="293" r:id="rId48"/>
    <p:sldId id="294" r:id="rId49"/>
    <p:sldId id="295" r:id="rId50"/>
    <p:sldId id="296" r:id="rId51"/>
    <p:sldId id="297"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Φαρμακείο με βότανα στο σπίτι μας" id="{DEED6086-8E67-4373-B953-2055AF772F5D}">
          <p14:sldIdLst>
            <p14:sldId id="256"/>
          </p14:sldIdLst>
        </p14:section>
        <p14:section name="Αναπνευστικό" id="{C92D4923-35B8-4BA4-BC36-F93351909407}">
          <p14:sldIdLst>
            <p14:sldId id="272"/>
            <p14:sldId id="274"/>
            <p14:sldId id="275"/>
            <p14:sldId id="276"/>
            <p14:sldId id="277"/>
          </p14:sldIdLst>
        </p14:section>
        <p14:section name="Κυκλοφορικό" id="{9AE82A96-2B17-4204-9E19-7E3CC80A5DD2}">
          <p14:sldIdLst>
            <p14:sldId id="278"/>
            <p14:sldId id="279"/>
            <p14:sldId id="280"/>
          </p14:sldIdLst>
        </p14:section>
        <p14:section name="Καλυπτήριο" id="{21F3E398-2AB8-401B-909B-65FBFEB8D919}">
          <p14:sldIdLst>
            <p14:sldId id="281"/>
            <p14:sldId id="282"/>
            <p14:sldId id="283"/>
            <p14:sldId id="300"/>
            <p14:sldId id="284"/>
          </p14:sldIdLst>
        </p14:section>
        <p14:section name="Αλλεργίες" id="{E6F5F16F-6A6C-40A3-8F04-C0A39112A3D9}">
          <p14:sldIdLst>
            <p14:sldId id="285"/>
            <p14:sldId id="301"/>
          </p14:sldIdLst>
        </p14:section>
        <p14:section name="Γαστρεντερικό" id="{06DC6811-C24E-4FAE-867C-9E9B51903969}">
          <p14:sldIdLst>
            <p14:sldId id="299"/>
            <p14:sldId id="302"/>
            <p14:sldId id="303"/>
            <p14:sldId id="304"/>
            <p14:sldId id="305"/>
            <p14:sldId id="306"/>
          </p14:sldIdLst>
        </p14:section>
        <p14:section name="Νευρολογικό" id="{309C0BE2-C884-4F3A-A72D-2EE5888035C8}">
          <p14:sldIdLst>
            <p14:sldId id="307"/>
            <p14:sldId id="309"/>
            <p14:sldId id="308"/>
          </p14:sldIdLst>
        </p14:section>
        <p14:section name="Μυοσκελετικό" id="{9580EA6A-9B53-4E08-832D-C61372E1DA69}">
          <p14:sldIdLst>
            <p14:sldId id="310"/>
            <p14:sldId id="311"/>
            <p14:sldId id="312"/>
          </p14:sldIdLst>
        </p14:section>
        <p14:section name="Ουρολογικό" id="{0E4F2384-283A-4C6F-ABDB-AA563FDA38BB}">
          <p14:sldIdLst>
            <p14:sldId id="313"/>
            <p14:sldId id="314"/>
            <p14:sldId id="315"/>
          </p14:sldIdLst>
        </p14:section>
        <p14:section name="Αναπαραγωγικό" id="{DEEACCE5-F17C-4384-933D-FDD20B45CA2E}">
          <p14:sldIdLst>
            <p14:sldId id="316"/>
            <p14:sldId id="317"/>
            <p14:sldId id="318"/>
            <p14:sldId id="319"/>
            <p14:sldId id="320"/>
          </p14:sldIdLst>
        </p14:section>
        <p14:section name="Εγκυμοσύνη" id="{CA03EC46-5324-4FB3-9359-D1431BBBFB6F}">
          <p14:sldIdLst>
            <p14:sldId id="321"/>
            <p14:sldId id="322"/>
            <p14:sldId id="323"/>
          </p14:sldIdLst>
        </p14:section>
        <p14:section name="Μωρά και παιδιά" id="{6DE1F786-0832-45C3-A235-BBB268E6BDBF}">
          <p14:sldIdLst>
            <p14:sldId id="324"/>
          </p14:sldIdLst>
        </p14:section>
        <p14:section name="Ηλικιωμένοι – 3η ηλικία" id="{8F613012-3A9F-4EE7-A6DC-44F9C502B42B}">
          <p14:sldIdLst>
            <p14:sldId id="325"/>
            <p14:sldId id="286"/>
            <p14:sldId id="287"/>
            <p14:sldId id="288"/>
            <p14:sldId id="290"/>
            <p14:sldId id="292"/>
            <p14:sldId id="293"/>
            <p14:sldId id="294"/>
            <p14:sldId id="295"/>
            <p14:sldId id="296"/>
            <p14:sldId id="29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20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633F618F-8ADD-44D2-8AB7-ED38D8715D0E}" type="datetimeFigureOut">
              <a:rPr lang="en-GB" smtClean="0"/>
              <a:pPr/>
              <a:t>17/04/2015</a:t>
            </a:fld>
            <a:endParaRPr lang="en-GB"/>
          </a:p>
        </p:txBody>
      </p:sp>
      <p:sp>
        <p:nvSpPr>
          <p:cNvPr id="20" name="19 - Θέση υποσέλιδου"/>
          <p:cNvSpPr>
            <a:spLocks noGrp="1"/>
          </p:cNvSpPr>
          <p:nvPr>
            <p:ph type="ftr" sz="quarter" idx="11"/>
          </p:nvPr>
        </p:nvSpPr>
        <p:spPr/>
        <p:txBody>
          <a:bodyPr/>
          <a:lstStyle>
            <a:extLst/>
          </a:lstStyle>
          <a:p>
            <a:endParaRPr lang="en-GB"/>
          </a:p>
        </p:txBody>
      </p:sp>
      <p:sp>
        <p:nvSpPr>
          <p:cNvPr id="10" name="9 - Θέση αριθμού διαφάνειας"/>
          <p:cNvSpPr>
            <a:spLocks noGrp="1"/>
          </p:cNvSpPr>
          <p:nvPr>
            <p:ph type="sldNum" sz="quarter" idx="12"/>
          </p:nvPr>
        </p:nvSpPr>
        <p:spPr/>
        <p:txBody>
          <a:bodyPr/>
          <a:lstStyle>
            <a:extLst/>
          </a:lstStyle>
          <a:p>
            <a:fld id="{DD39CA7D-C0F3-4494-BABC-5FE9DD1C6DC0}" type="slidenum">
              <a:rPr lang="en-GB" smtClean="0"/>
              <a:pPr/>
              <a:t>‹#›</a:t>
            </a:fld>
            <a:endParaRPr lang="en-GB"/>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33F618F-8ADD-44D2-8AB7-ED38D8715D0E}" type="datetimeFigureOut">
              <a:rPr lang="en-GB" smtClean="0"/>
              <a:pPr/>
              <a:t>17/04/2015</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DD39CA7D-C0F3-4494-BABC-5FE9DD1C6DC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33F618F-8ADD-44D2-8AB7-ED38D8715D0E}" type="datetimeFigureOut">
              <a:rPr lang="en-GB" smtClean="0"/>
              <a:pPr/>
              <a:t>17/04/2015</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DD39CA7D-C0F3-4494-BABC-5FE9DD1C6DC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33F618F-8ADD-44D2-8AB7-ED38D8715D0E}" type="datetimeFigureOut">
              <a:rPr lang="en-GB" smtClean="0"/>
              <a:pPr/>
              <a:t>17/04/2015</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DD39CA7D-C0F3-4494-BABC-5FE9DD1C6DC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633F618F-8ADD-44D2-8AB7-ED38D8715D0E}" type="datetimeFigureOut">
              <a:rPr lang="en-GB" smtClean="0"/>
              <a:pPr/>
              <a:t>17/04/2015</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DD39CA7D-C0F3-4494-BABC-5FE9DD1C6DC0}" type="slidenum">
              <a:rPr lang="en-GB" smtClean="0"/>
              <a:pPr/>
              <a:t>‹#›</a:t>
            </a:fld>
            <a:endParaRPr lang="en-GB"/>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633F618F-8ADD-44D2-8AB7-ED38D8715D0E}" type="datetimeFigureOut">
              <a:rPr lang="en-GB" smtClean="0"/>
              <a:pPr/>
              <a:t>17/04/2015</a:t>
            </a:fld>
            <a:endParaRPr lang="en-GB"/>
          </a:p>
        </p:txBody>
      </p:sp>
      <p:sp>
        <p:nvSpPr>
          <p:cNvPr id="6" name="5 - Θέση υποσέλιδου"/>
          <p:cNvSpPr>
            <a:spLocks noGrp="1"/>
          </p:cNvSpPr>
          <p:nvPr>
            <p:ph type="ftr" sz="quarter" idx="11"/>
          </p:nvPr>
        </p:nvSpPr>
        <p:spPr/>
        <p:txBody>
          <a:bodyPr/>
          <a:lstStyle>
            <a:extLst/>
          </a:lstStyle>
          <a:p>
            <a:endParaRPr lang="en-GB"/>
          </a:p>
        </p:txBody>
      </p:sp>
      <p:sp>
        <p:nvSpPr>
          <p:cNvPr id="7" name="6 - Θέση αριθμού διαφάνειας"/>
          <p:cNvSpPr>
            <a:spLocks noGrp="1"/>
          </p:cNvSpPr>
          <p:nvPr>
            <p:ph type="sldNum" sz="quarter" idx="12"/>
          </p:nvPr>
        </p:nvSpPr>
        <p:spPr/>
        <p:txBody>
          <a:bodyPr/>
          <a:lstStyle>
            <a:extLst/>
          </a:lstStyle>
          <a:p>
            <a:fld id="{DD39CA7D-C0F3-4494-BABC-5FE9DD1C6DC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633F618F-8ADD-44D2-8AB7-ED38D8715D0E}" type="datetimeFigureOut">
              <a:rPr lang="en-GB" smtClean="0"/>
              <a:pPr/>
              <a:t>17/04/2015</a:t>
            </a:fld>
            <a:endParaRPr lang="en-GB"/>
          </a:p>
        </p:txBody>
      </p:sp>
      <p:sp>
        <p:nvSpPr>
          <p:cNvPr id="8" name="7 - Θέση υποσέλιδου"/>
          <p:cNvSpPr>
            <a:spLocks noGrp="1"/>
          </p:cNvSpPr>
          <p:nvPr>
            <p:ph type="ftr" sz="quarter" idx="11"/>
          </p:nvPr>
        </p:nvSpPr>
        <p:spPr/>
        <p:txBody>
          <a:bodyPr/>
          <a:lstStyle>
            <a:extLst/>
          </a:lstStyle>
          <a:p>
            <a:endParaRPr lang="en-GB"/>
          </a:p>
        </p:txBody>
      </p:sp>
      <p:sp>
        <p:nvSpPr>
          <p:cNvPr id="9" name="8 - Θέση αριθμού διαφάνειας"/>
          <p:cNvSpPr>
            <a:spLocks noGrp="1"/>
          </p:cNvSpPr>
          <p:nvPr>
            <p:ph type="sldNum" sz="quarter" idx="12"/>
          </p:nvPr>
        </p:nvSpPr>
        <p:spPr/>
        <p:txBody>
          <a:bodyPr/>
          <a:lstStyle>
            <a:extLst/>
          </a:lstStyle>
          <a:p>
            <a:fld id="{DD39CA7D-C0F3-4494-BABC-5FE9DD1C6DC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633F618F-8ADD-44D2-8AB7-ED38D8715D0E}" type="datetimeFigureOut">
              <a:rPr lang="en-GB" smtClean="0"/>
              <a:pPr/>
              <a:t>17/04/2015</a:t>
            </a:fld>
            <a:endParaRPr lang="en-GB"/>
          </a:p>
        </p:txBody>
      </p:sp>
      <p:sp>
        <p:nvSpPr>
          <p:cNvPr id="4" name="3 - Θέση υποσέλιδου"/>
          <p:cNvSpPr>
            <a:spLocks noGrp="1"/>
          </p:cNvSpPr>
          <p:nvPr>
            <p:ph type="ftr" sz="quarter" idx="11"/>
          </p:nvPr>
        </p:nvSpPr>
        <p:spPr/>
        <p:txBody>
          <a:bodyPr/>
          <a:lstStyle>
            <a:extLst/>
          </a:lstStyle>
          <a:p>
            <a:endParaRPr lang="en-GB"/>
          </a:p>
        </p:txBody>
      </p:sp>
      <p:sp>
        <p:nvSpPr>
          <p:cNvPr id="5" name="4 - Θέση αριθμού διαφάνειας"/>
          <p:cNvSpPr>
            <a:spLocks noGrp="1"/>
          </p:cNvSpPr>
          <p:nvPr>
            <p:ph type="sldNum" sz="quarter" idx="12"/>
          </p:nvPr>
        </p:nvSpPr>
        <p:spPr/>
        <p:txBody>
          <a:bodyPr/>
          <a:lstStyle>
            <a:extLst/>
          </a:lstStyle>
          <a:p>
            <a:fld id="{DD39CA7D-C0F3-4494-BABC-5FE9DD1C6DC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633F618F-8ADD-44D2-8AB7-ED38D8715D0E}" type="datetimeFigureOut">
              <a:rPr lang="en-GB" smtClean="0"/>
              <a:pPr/>
              <a:t>17/04/2015</a:t>
            </a:fld>
            <a:endParaRPr lang="en-GB"/>
          </a:p>
        </p:txBody>
      </p:sp>
      <p:sp>
        <p:nvSpPr>
          <p:cNvPr id="3" name="2 - Θέση υποσέλιδου"/>
          <p:cNvSpPr>
            <a:spLocks noGrp="1"/>
          </p:cNvSpPr>
          <p:nvPr>
            <p:ph type="ftr" sz="quarter" idx="11"/>
          </p:nvPr>
        </p:nvSpPr>
        <p:spPr/>
        <p:txBody>
          <a:bodyPr/>
          <a:lstStyle>
            <a:extLst/>
          </a:lstStyle>
          <a:p>
            <a:endParaRPr lang="en-GB"/>
          </a:p>
        </p:txBody>
      </p:sp>
      <p:sp>
        <p:nvSpPr>
          <p:cNvPr id="4" name="3 - Θέση αριθμού διαφάνειας"/>
          <p:cNvSpPr>
            <a:spLocks noGrp="1"/>
          </p:cNvSpPr>
          <p:nvPr>
            <p:ph type="sldNum" sz="quarter" idx="12"/>
          </p:nvPr>
        </p:nvSpPr>
        <p:spPr/>
        <p:txBody>
          <a:bodyPr/>
          <a:lstStyle>
            <a:extLst/>
          </a:lstStyle>
          <a:p>
            <a:fld id="{DD39CA7D-C0F3-4494-BABC-5FE9DD1C6DC0}" type="slidenum">
              <a:rPr lang="en-GB" smtClean="0"/>
              <a:pPr/>
              <a:t>‹#›</a:t>
            </a:fld>
            <a:endParaRPr lang="en-GB"/>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633F618F-8ADD-44D2-8AB7-ED38D8715D0E}" type="datetimeFigureOut">
              <a:rPr lang="en-GB" smtClean="0"/>
              <a:pPr/>
              <a:t>17/04/2015</a:t>
            </a:fld>
            <a:endParaRPr lang="en-GB"/>
          </a:p>
        </p:txBody>
      </p:sp>
      <p:sp>
        <p:nvSpPr>
          <p:cNvPr id="6" name="5 - Θέση υποσέλιδου"/>
          <p:cNvSpPr>
            <a:spLocks noGrp="1"/>
          </p:cNvSpPr>
          <p:nvPr>
            <p:ph type="ftr" sz="quarter" idx="11"/>
          </p:nvPr>
        </p:nvSpPr>
        <p:spPr/>
        <p:txBody>
          <a:bodyPr/>
          <a:lstStyle>
            <a:extLst/>
          </a:lstStyle>
          <a:p>
            <a:endParaRPr lang="en-GB"/>
          </a:p>
        </p:txBody>
      </p:sp>
      <p:sp>
        <p:nvSpPr>
          <p:cNvPr id="7" name="6 - Θέση αριθμού διαφάνειας"/>
          <p:cNvSpPr>
            <a:spLocks noGrp="1"/>
          </p:cNvSpPr>
          <p:nvPr>
            <p:ph type="sldNum" sz="quarter" idx="12"/>
          </p:nvPr>
        </p:nvSpPr>
        <p:spPr/>
        <p:txBody>
          <a:bodyPr/>
          <a:lstStyle>
            <a:extLst/>
          </a:lstStyle>
          <a:p>
            <a:fld id="{DD39CA7D-C0F3-4494-BABC-5FE9DD1C6DC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633F618F-8ADD-44D2-8AB7-ED38D8715D0E}" type="datetimeFigureOut">
              <a:rPr lang="en-GB" smtClean="0"/>
              <a:pPr/>
              <a:t>17/04/2015</a:t>
            </a:fld>
            <a:endParaRPr lang="en-GB"/>
          </a:p>
        </p:txBody>
      </p:sp>
      <p:sp>
        <p:nvSpPr>
          <p:cNvPr id="6" name="5 - Θέση υποσέλιδου"/>
          <p:cNvSpPr>
            <a:spLocks noGrp="1"/>
          </p:cNvSpPr>
          <p:nvPr>
            <p:ph type="ftr" sz="quarter" idx="11"/>
          </p:nvPr>
        </p:nvSpPr>
        <p:spPr/>
        <p:txBody>
          <a:bodyPr/>
          <a:lstStyle>
            <a:extLst/>
          </a:lstStyle>
          <a:p>
            <a:endParaRPr lang="en-GB"/>
          </a:p>
        </p:txBody>
      </p:sp>
      <p:sp>
        <p:nvSpPr>
          <p:cNvPr id="7" name="6 - Θέση αριθμού διαφάνειας"/>
          <p:cNvSpPr>
            <a:spLocks noGrp="1"/>
          </p:cNvSpPr>
          <p:nvPr>
            <p:ph type="sldNum" sz="quarter" idx="12"/>
          </p:nvPr>
        </p:nvSpPr>
        <p:spPr/>
        <p:txBody>
          <a:bodyPr/>
          <a:lstStyle>
            <a:extLst/>
          </a:lstStyle>
          <a:p>
            <a:fld id="{DD39CA7D-C0F3-4494-BABC-5FE9DD1C6DC0}" type="slidenum">
              <a:rPr lang="en-GB" smtClean="0"/>
              <a:pPr/>
              <a:t>‹#›</a:t>
            </a:fld>
            <a:endParaRPr lang="en-GB"/>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33F618F-8ADD-44D2-8AB7-ED38D8715D0E}" type="datetimeFigureOut">
              <a:rPr lang="en-GB" smtClean="0"/>
              <a:pPr/>
              <a:t>17/04/2015</a:t>
            </a:fld>
            <a:endParaRPr lang="en-GB"/>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D39CA7D-C0F3-4494-BABC-5FE9DD1C6DC0}" type="slidenum">
              <a:rPr lang="en-GB" smtClean="0"/>
              <a:pPr/>
              <a:t>‹#›</a:t>
            </a:fld>
            <a:endParaRPr lang="en-GB"/>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Βοτανική Ιατρική</a:t>
            </a:r>
            <a:endParaRPr lang="en-GB" dirty="0"/>
          </a:p>
        </p:txBody>
      </p:sp>
      <p:sp>
        <p:nvSpPr>
          <p:cNvPr id="3" name="Subtitle 2"/>
          <p:cNvSpPr>
            <a:spLocks noGrp="1"/>
          </p:cNvSpPr>
          <p:nvPr>
            <p:ph type="subTitle" idx="1"/>
          </p:nvPr>
        </p:nvSpPr>
        <p:spPr/>
        <p:txBody>
          <a:bodyPr/>
          <a:lstStyle/>
          <a:p>
            <a:r>
              <a:rPr lang="el-GR" dirty="0" smtClean="0"/>
              <a:t>Φαρμακείο με βότανα στο σπίτι μας</a:t>
            </a:r>
            <a:endParaRPr lang="en-GB" dirty="0"/>
          </a:p>
        </p:txBody>
      </p:sp>
    </p:spTree>
    <p:extLst>
      <p:ext uri="{BB962C8B-B14F-4D97-AF65-F5344CB8AC3E}">
        <p14:creationId xmlns:p14="http://schemas.microsoft.com/office/powerpoint/2010/main" val="934898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62500" lnSpcReduction="20000"/>
          </a:bodyPr>
          <a:lstStyle/>
          <a:p>
            <a:pPr marL="82296" indent="0" algn="just">
              <a:buNone/>
            </a:pPr>
            <a:r>
              <a:rPr lang="el-GR" dirty="0"/>
              <a:t> </a:t>
            </a:r>
            <a:r>
              <a:rPr lang="el-GR" dirty="0" smtClean="0"/>
              <a:t>                          Καλυπτήριο</a:t>
            </a:r>
            <a:endParaRPr lang="el-GR" dirty="0"/>
          </a:p>
          <a:p>
            <a:pPr marL="82296" indent="0" algn="just">
              <a:buNone/>
            </a:pPr>
            <a:endParaRPr lang="el-GR" dirty="0"/>
          </a:p>
          <a:p>
            <a:pPr marL="82296" indent="0" algn="just">
              <a:buNone/>
            </a:pPr>
            <a:r>
              <a:rPr lang="en-GB" dirty="0" smtClean="0"/>
              <a:t>    </a:t>
            </a:r>
            <a:r>
              <a:rPr lang="el-GR" dirty="0" smtClean="0"/>
              <a:t>Σε περιπτώσεις </a:t>
            </a:r>
            <a:r>
              <a:rPr lang="el-GR" u="sng" dirty="0" smtClean="0"/>
              <a:t>τσιμπημάτων</a:t>
            </a:r>
            <a:r>
              <a:rPr lang="el-GR" dirty="0" smtClean="0"/>
              <a:t> τότε τοπικά βάζουμε κατάπλασμα </a:t>
            </a:r>
            <a:r>
              <a:rPr lang="el-GR" i="1" dirty="0" smtClean="0"/>
              <a:t>λεβάντας, πεντάνευρου, βασιλικό, φασκόμηλο, θυμάρι, εχινάκια, καλέντουλα και υπερικόν</a:t>
            </a:r>
            <a:r>
              <a:rPr lang="el-GR" dirty="0" smtClean="0"/>
              <a:t>.  Επίσης τοπικά μπορούμε να βάλουμε το χυμό της </a:t>
            </a:r>
            <a:r>
              <a:rPr lang="el-GR" i="1" dirty="0" smtClean="0"/>
              <a:t>αλόης</a:t>
            </a:r>
            <a:r>
              <a:rPr lang="el-GR" dirty="0" smtClean="0"/>
              <a:t>. Εσωτερικά η </a:t>
            </a:r>
            <a:r>
              <a:rPr lang="el-GR" i="1" dirty="0" smtClean="0"/>
              <a:t>τσουκνίδα</a:t>
            </a:r>
            <a:r>
              <a:rPr lang="el-GR" dirty="0" smtClean="0"/>
              <a:t> και η </a:t>
            </a:r>
            <a:r>
              <a:rPr lang="el-GR" i="1" dirty="0" smtClean="0"/>
              <a:t>εχινάκια</a:t>
            </a:r>
            <a:r>
              <a:rPr lang="el-GR" dirty="0" smtClean="0"/>
              <a:t> θα ήταν τα καταλληλότερα βότανα. </a:t>
            </a:r>
            <a:endParaRPr lang="en-GB" i="1" dirty="0" smtClean="0"/>
          </a:p>
          <a:p>
            <a:pPr marL="82296" indent="0" algn="just">
              <a:buNone/>
            </a:pPr>
            <a:endParaRPr lang="en-GB" dirty="0"/>
          </a:p>
          <a:p>
            <a:pPr marL="82296" indent="0" algn="just">
              <a:buNone/>
            </a:pPr>
            <a:r>
              <a:rPr lang="en-GB" dirty="0" smtClean="0"/>
              <a:t>   </a:t>
            </a:r>
            <a:r>
              <a:rPr lang="el-GR" dirty="0" smtClean="0"/>
              <a:t>Σε περιπτώσεις </a:t>
            </a:r>
            <a:r>
              <a:rPr lang="el-GR" u="sng" dirty="0" smtClean="0"/>
              <a:t>ουρτικάριας</a:t>
            </a:r>
            <a:r>
              <a:rPr lang="el-GR" dirty="0" smtClean="0"/>
              <a:t>, τότε εσωτερικά πίνουμε έγχυμα </a:t>
            </a:r>
            <a:r>
              <a:rPr lang="el-GR" i="1" dirty="0" smtClean="0"/>
              <a:t>τσουκνίδας, βιόλας (</a:t>
            </a:r>
            <a:r>
              <a:rPr lang="en-GB" i="1" dirty="0" smtClean="0"/>
              <a:t>Viola tricolo</a:t>
            </a:r>
            <a:r>
              <a:rPr lang="en-GB" i="1" dirty="0"/>
              <a:t>r</a:t>
            </a:r>
            <a:r>
              <a:rPr lang="en-GB" i="1" dirty="0" smtClean="0"/>
              <a:t>) </a:t>
            </a:r>
            <a:r>
              <a:rPr lang="el-GR" i="1" dirty="0" smtClean="0"/>
              <a:t>και καλέντουλας</a:t>
            </a:r>
            <a:r>
              <a:rPr lang="el-GR" dirty="0" smtClean="0"/>
              <a:t>. Μία άλλη επιλογή είναι πάλι εσωτερικά αφέψημα </a:t>
            </a:r>
            <a:r>
              <a:rPr lang="el-GR" i="1" dirty="0" smtClean="0"/>
              <a:t>ρίζας ταραξάκου, ρίζα λάπαθου (</a:t>
            </a:r>
            <a:r>
              <a:rPr lang="en-GB" i="1" dirty="0" smtClean="0"/>
              <a:t>Rumex crispus) </a:t>
            </a:r>
            <a:r>
              <a:rPr lang="el-GR" i="1" dirty="0" smtClean="0"/>
              <a:t>και ρίζα άρκτιου </a:t>
            </a:r>
            <a:r>
              <a:rPr lang="en-GB" i="1" dirty="0" smtClean="0"/>
              <a:t>(Arctium lappa)</a:t>
            </a:r>
            <a:r>
              <a:rPr lang="en-GB" dirty="0" smtClean="0"/>
              <a:t>. </a:t>
            </a:r>
            <a:r>
              <a:rPr lang="el-GR" dirty="0"/>
              <a:t>Τ</a:t>
            </a:r>
            <a:r>
              <a:rPr lang="el-GR" dirty="0" smtClean="0"/>
              <a:t>οπικά βάζουμε κρέμα </a:t>
            </a:r>
            <a:r>
              <a:rPr lang="el-GR" i="1" dirty="0" smtClean="0"/>
              <a:t>στελλάριας</a:t>
            </a:r>
            <a:r>
              <a:rPr lang="el-GR" dirty="0" smtClean="0"/>
              <a:t>. </a:t>
            </a:r>
          </a:p>
          <a:p>
            <a:pPr marL="82296" indent="0" algn="just">
              <a:buNone/>
            </a:pPr>
            <a:endParaRPr lang="el-GR" dirty="0" smtClean="0"/>
          </a:p>
          <a:p>
            <a:pPr marL="82296" indent="0" algn="just">
              <a:buNone/>
            </a:pPr>
            <a:r>
              <a:rPr lang="el-GR" dirty="0" smtClean="0"/>
              <a:t>Όταν υπάρχουν περιπτώσεις </a:t>
            </a:r>
            <a:r>
              <a:rPr lang="el-GR" u="sng" dirty="0" smtClean="0"/>
              <a:t>δερματικών εξανθημάτων σε φλεγμονή</a:t>
            </a:r>
            <a:r>
              <a:rPr lang="el-GR" dirty="0" smtClean="0"/>
              <a:t> βάζουμε τοπικά κατάπλασμα </a:t>
            </a:r>
            <a:r>
              <a:rPr lang="el-GR" i="1" dirty="0" smtClean="0"/>
              <a:t>καλέντουλας και σύμφυτου</a:t>
            </a:r>
            <a:r>
              <a:rPr lang="el-GR" dirty="0" smtClean="0"/>
              <a:t> ή γαλάκτωμα </a:t>
            </a:r>
            <a:r>
              <a:rPr lang="el-GR" i="1" dirty="0" smtClean="0"/>
              <a:t>καλέντουλας</a:t>
            </a:r>
            <a:r>
              <a:rPr lang="el-GR" dirty="0" smtClean="0"/>
              <a:t> και </a:t>
            </a:r>
            <a:r>
              <a:rPr lang="el-GR" i="1" dirty="0" smtClean="0"/>
              <a:t>σύμφυτου</a:t>
            </a:r>
            <a:r>
              <a:rPr lang="el-GR" dirty="0" smtClean="0"/>
              <a:t>. </a:t>
            </a:r>
            <a:endParaRPr lang="el-GR" dirty="0"/>
          </a:p>
        </p:txBody>
      </p:sp>
    </p:spTree>
    <p:extLst>
      <p:ext uri="{BB962C8B-B14F-4D97-AF65-F5344CB8AC3E}">
        <p14:creationId xmlns:p14="http://schemas.microsoft.com/office/powerpoint/2010/main" val="3428021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62500" lnSpcReduction="20000"/>
          </a:bodyPr>
          <a:lstStyle/>
          <a:p>
            <a:pPr marL="82296" indent="0" algn="just">
              <a:buNone/>
            </a:pPr>
            <a:r>
              <a:rPr lang="el-GR" dirty="0"/>
              <a:t> </a:t>
            </a:r>
            <a:r>
              <a:rPr lang="el-GR" dirty="0" smtClean="0"/>
              <a:t>                          Καλυπτήριο</a:t>
            </a:r>
            <a:endParaRPr lang="el-GR" dirty="0"/>
          </a:p>
          <a:p>
            <a:pPr marL="82296" indent="0" algn="just">
              <a:buNone/>
            </a:pPr>
            <a:endParaRPr lang="el-GR" dirty="0"/>
          </a:p>
          <a:p>
            <a:pPr marL="82296" indent="0" algn="just">
              <a:buNone/>
            </a:pPr>
            <a:r>
              <a:rPr lang="en-GB" dirty="0" smtClean="0"/>
              <a:t>    </a:t>
            </a:r>
            <a:r>
              <a:rPr lang="el-GR" dirty="0" smtClean="0"/>
              <a:t>Σε περιπτώσεις </a:t>
            </a:r>
            <a:r>
              <a:rPr lang="el-GR" u="sng" dirty="0" smtClean="0"/>
              <a:t>μικρών εγκαυμάτων </a:t>
            </a:r>
            <a:r>
              <a:rPr lang="el-GR" dirty="0" smtClean="0"/>
              <a:t>τότε τοπικά βάζουμε κατάπλασμα </a:t>
            </a:r>
            <a:r>
              <a:rPr lang="el-GR" i="1" dirty="0" smtClean="0"/>
              <a:t>λεβάντας  και </a:t>
            </a:r>
            <a:r>
              <a:rPr lang="el-GR" dirty="0" smtClean="0"/>
              <a:t>χυμό της </a:t>
            </a:r>
            <a:r>
              <a:rPr lang="el-GR" i="1" dirty="0" smtClean="0"/>
              <a:t>αλόης</a:t>
            </a:r>
            <a:r>
              <a:rPr lang="el-GR" dirty="0" smtClean="0"/>
              <a:t>. Επίσης μπορούμε να βάλουμε κατάπλασμα ή γαλάκτωμα </a:t>
            </a:r>
            <a:r>
              <a:rPr lang="el-GR" i="1" dirty="0" smtClean="0"/>
              <a:t>καλέντουλας</a:t>
            </a:r>
            <a:r>
              <a:rPr lang="el-GR" dirty="0" smtClean="0"/>
              <a:t> . </a:t>
            </a:r>
            <a:endParaRPr lang="en-GB" i="1" dirty="0" smtClean="0"/>
          </a:p>
          <a:p>
            <a:pPr marL="82296" indent="0" algn="just">
              <a:buNone/>
            </a:pPr>
            <a:endParaRPr lang="en-GB" dirty="0"/>
          </a:p>
          <a:p>
            <a:pPr marL="82296" indent="0" algn="just">
              <a:buNone/>
            </a:pPr>
            <a:r>
              <a:rPr lang="en-GB" dirty="0" smtClean="0"/>
              <a:t>   </a:t>
            </a:r>
            <a:r>
              <a:rPr lang="el-GR" dirty="0" smtClean="0"/>
              <a:t>Σε περιπτώσεις </a:t>
            </a:r>
            <a:r>
              <a:rPr lang="el-GR" u="sng" dirty="0" smtClean="0"/>
              <a:t>πληγών</a:t>
            </a:r>
            <a:r>
              <a:rPr lang="el-GR" dirty="0" smtClean="0"/>
              <a:t>, τότε πρέπει να το δούμε σε 2 φάσεις. </a:t>
            </a:r>
          </a:p>
          <a:p>
            <a:pPr marL="82296" indent="0" algn="just">
              <a:buNone/>
            </a:pPr>
            <a:endParaRPr lang="el-GR" dirty="0"/>
          </a:p>
          <a:p>
            <a:pPr marL="82296" indent="0" algn="just">
              <a:buNone/>
            </a:pPr>
            <a:r>
              <a:rPr lang="el-GR" dirty="0" smtClean="0"/>
              <a:t>    Η πρώτη φάση είναι </a:t>
            </a:r>
            <a:r>
              <a:rPr lang="el-GR" u="sng" dirty="0" smtClean="0"/>
              <a:t>ο καθαρισμός της πληγής και να μειώσουμε την πιθανότητα της φλεγμονής</a:t>
            </a:r>
            <a:r>
              <a:rPr lang="el-GR" dirty="0" smtClean="0"/>
              <a:t>. Τοπικά λοιπόν, κατάπλασμα </a:t>
            </a:r>
            <a:r>
              <a:rPr lang="el-GR" i="1" dirty="0" smtClean="0"/>
              <a:t>αχίλλειας, καλέντουλας και αμαμελίδας </a:t>
            </a:r>
            <a:r>
              <a:rPr lang="el-GR" dirty="0" smtClean="0"/>
              <a:t>ή γαλάκτωμα αυτών το φυτών. Εναλλακτικά τοπικά μπορούμε να βάλουμε τζελ </a:t>
            </a:r>
            <a:r>
              <a:rPr lang="el-GR" i="1" dirty="0" smtClean="0"/>
              <a:t>αλόης</a:t>
            </a:r>
            <a:r>
              <a:rPr lang="el-GR" dirty="0" smtClean="0"/>
              <a:t>. </a:t>
            </a:r>
          </a:p>
          <a:p>
            <a:pPr marL="82296" indent="0" algn="just">
              <a:buNone/>
            </a:pPr>
            <a:endParaRPr lang="el-GR" dirty="0"/>
          </a:p>
          <a:p>
            <a:pPr marL="82296" indent="0" algn="just">
              <a:buNone/>
            </a:pPr>
            <a:r>
              <a:rPr lang="el-GR" dirty="0" smtClean="0"/>
              <a:t>    Η 2</a:t>
            </a:r>
            <a:r>
              <a:rPr lang="el-GR" baseline="30000" dirty="0" smtClean="0"/>
              <a:t>η</a:t>
            </a:r>
            <a:r>
              <a:rPr lang="el-GR" dirty="0" smtClean="0"/>
              <a:t> φάση είναι </a:t>
            </a:r>
            <a:r>
              <a:rPr lang="el-GR" u="sng" dirty="0" smtClean="0"/>
              <a:t>η επούλωση της πληγής</a:t>
            </a:r>
            <a:r>
              <a:rPr lang="el-GR" dirty="0" smtClean="0"/>
              <a:t>. Αυτό γίνεται με κατάπλασμα ή γαλάκτωμα </a:t>
            </a:r>
            <a:r>
              <a:rPr lang="el-GR" i="1" dirty="0" smtClean="0"/>
              <a:t>σύμφυτου, αχίλλειας και υπερικού. </a:t>
            </a:r>
          </a:p>
          <a:p>
            <a:pPr marL="82296" indent="0" algn="just">
              <a:buNone/>
            </a:pPr>
            <a:endParaRPr lang="el-GR" i="1" dirty="0" smtClean="0"/>
          </a:p>
        </p:txBody>
      </p:sp>
    </p:spTree>
    <p:extLst>
      <p:ext uri="{BB962C8B-B14F-4D97-AF65-F5344CB8AC3E}">
        <p14:creationId xmlns:p14="http://schemas.microsoft.com/office/powerpoint/2010/main" val="2470680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55000" lnSpcReduction="20000"/>
          </a:bodyPr>
          <a:lstStyle/>
          <a:p>
            <a:pPr marL="82296" indent="0" algn="just">
              <a:buNone/>
            </a:pPr>
            <a:r>
              <a:rPr lang="el-GR" dirty="0"/>
              <a:t> </a:t>
            </a:r>
            <a:r>
              <a:rPr lang="el-GR" dirty="0" smtClean="0"/>
              <a:t>                          Καλυπτήριο</a:t>
            </a:r>
            <a:endParaRPr lang="el-GR" dirty="0"/>
          </a:p>
          <a:p>
            <a:pPr marL="82296" indent="0" algn="just">
              <a:buNone/>
            </a:pPr>
            <a:endParaRPr lang="el-GR" dirty="0"/>
          </a:p>
          <a:p>
            <a:pPr marL="82296" indent="0" algn="just">
              <a:buNone/>
            </a:pPr>
            <a:r>
              <a:rPr lang="en-GB" dirty="0" smtClean="0"/>
              <a:t>    </a:t>
            </a:r>
            <a:r>
              <a:rPr lang="el-GR" dirty="0" smtClean="0"/>
              <a:t>Σε περιπτώσεις </a:t>
            </a:r>
            <a:r>
              <a:rPr lang="el-GR" u="sng" dirty="0" smtClean="0"/>
              <a:t>μελανιάς</a:t>
            </a:r>
            <a:r>
              <a:rPr lang="el-GR" dirty="0" smtClean="0"/>
              <a:t> τότε τοπικά βάζουμε κατάπλασμα ή γαλάκτωμα </a:t>
            </a:r>
            <a:r>
              <a:rPr lang="el-GR" i="1" dirty="0" smtClean="0"/>
              <a:t>άρνικας</a:t>
            </a:r>
            <a:r>
              <a:rPr lang="el-GR" dirty="0" smtClean="0"/>
              <a:t>. Προσοχή δεν πίνουμε την άρνικα ποτέ ούτε την βάζουμε σε ανοιχτές πληγές. </a:t>
            </a:r>
            <a:endParaRPr lang="en-GB" i="1" dirty="0" smtClean="0"/>
          </a:p>
          <a:p>
            <a:pPr marL="82296" indent="0" algn="just">
              <a:buNone/>
            </a:pPr>
            <a:endParaRPr lang="en-GB" dirty="0"/>
          </a:p>
          <a:p>
            <a:pPr marL="82296" indent="0" algn="just">
              <a:buNone/>
            </a:pPr>
            <a:r>
              <a:rPr lang="en-GB" dirty="0" smtClean="0"/>
              <a:t>   </a:t>
            </a:r>
            <a:r>
              <a:rPr lang="el-GR" dirty="0" smtClean="0"/>
              <a:t>Αν υπάρχει </a:t>
            </a:r>
            <a:r>
              <a:rPr lang="el-GR" u="sng" dirty="0" smtClean="0"/>
              <a:t>‘κρύα πληγή’ (</a:t>
            </a:r>
            <a:r>
              <a:rPr lang="en-GB" u="sng" dirty="0" smtClean="0"/>
              <a:t>herpes simple virus)</a:t>
            </a:r>
            <a:r>
              <a:rPr lang="el-GR" u="sng" dirty="0" smtClean="0"/>
              <a:t>, άλλη μορφή </a:t>
            </a:r>
            <a:r>
              <a:rPr lang="el-GR" u="sng" dirty="0" err="1" smtClean="0"/>
              <a:t>έρπης</a:t>
            </a:r>
            <a:r>
              <a:rPr lang="el-GR" u="sng" dirty="0" smtClean="0"/>
              <a:t> ή ανεμοβλογιάς</a:t>
            </a:r>
            <a:r>
              <a:rPr lang="en-GB" dirty="0" smtClean="0"/>
              <a:t> </a:t>
            </a:r>
            <a:r>
              <a:rPr lang="el-GR" dirty="0" smtClean="0"/>
              <a:t>τότε παίρνουμε εσωτερικά </a:t>
            </a:r>
            <a:r>
              <a:rPr lang="el-GR" i="1" dirty="0" smtClean="0"/>
              <a:t>εχινάκια, μελισσόχορτο και υπερικόν.</a:t>
            </a:r>
            <a:r>
              <a:rPr lang="el-GR" dirty="0" smtClean="0"/>
              <a:t> Μπορούμε τοπικά να βάλουμε το </a:t>
            </a:r>
            <a:r>
              <a:rPr lang="el-GR" i="1" dirty="0" smtClean="0"/>
              <a:t>υπερικόν, μελισσόχορτο, στελλάρια και καλέντουλα</a:t>
            </a:r>
            <a:r>
              <a:rPr lang="el-GR" dirty="0" smtClean="0"/>
              <a:t> σε γαλάκτωμα ή κατάπλασμα. </a:t>
            </a:r>
          </a:p>
          <a:p>
            <a:pPr marL="82296" indent="0" algn="just">
              <a:buNone/>
            </a:pPr>
            <a:endParaRPr lang="el-GR" dirty="0" smtClean="0"/>
          </a:p>
          <a:p>
            <a:pPr marL="82296" indent="0" algn="just">
              <a:buNone/>
            </a:pPr>
            <a:r>
              <a:rPr lang="el-GR" dirty="0"/>
              <a:t> </a:t>
            </a:r>
            <a:r>
              <a:rPr lang="el-GR" dirty="0" smtClean="0"/>
              <a:t> Επίσης μπορούμε να τρώμε 1-2 σκελίδες </a:t>
            </a:r>
            <a:r>
              <a:rPr lang="el-GR" i="1" dirty="0" smtClean="0"/>
              <a:t>σκόρδο</a:t>
            </a:r>
            <a:r>
              <a:rPr lang="el-GR" dirty="0" smtClean="0"/>
              <a:t> ωμές την ημέρα και περίπου 1 γραμμάριο φρέσκο </a:t>
            </a:r>
            <a:r>
              <a:rPr lang="el-GR" i="1" dirty="0" smtClean="0"/>
              <a:t>τζίντζερ</a:t>
            </a:r>
            <a:r>
              <a:rPr lang="el-GR" dirty="0" smtClean="0"/>
              <a:t> την ημέρα. Τοπικά μπορούμε να βάζουμε </a:t>
            </a:r>
            <a:r>
              <a:rPr lang="el-GR" i="1" dirty="0" smtClean="0"/>
              <a:t>φρέσκο χυμό λεμονιού</a:t>
            </a:r>
            <a:r>
              <a:rPr lang="el-GR" dirty="0" smtClean="0"/>
              <a:t>, </a:t>
            </a:r>
            <a:r>
              <a:rPr lang="el-GR" i="1" dirty="0" smtClean="0"/>
              <a:t>τριμμένο τζίντζερ </a:t>
            </a:r>
            <a:r>
              <a:rPr lang="el-GR" dirty="0" smtClean="0"/>
              <a:t>ή </a:t>
            </a:r>
            <a:r>
              <a:rPr lang="el-GR" i="1" dirty="0" smtClean="0"/>
              <a:t>μισή σκελίδα σκόρδο </a:t>
            </a:r>
            <a:r>
              <a:rPr lang="el-GR" dirty="0" smtClean="0"/>
              <a:t>στα κλειστά στίγματα των παραπάνω ασθενειών. Αν υπάρχουν ανοιχτά τότε προτιμούμε την προηγούμενη συνταγή. </a:t>
            </a:r>
          </a:p>
          <a:p>
            <a:pPr marL="82296" indent="0" algn="just">
              <a:buNone/>
            </a:pPr>
            <a:endParaRPr lang="el-GR" i="1" dirty="0"/>
          </a:p>
          <a:p>
            <a:pPr marL="82296" indent="0" algn="just">
              <a:buNone/>
            </a:pPr>
            <a:endParaRPr lang="el-GR" i="1" dirty="0" smtClean="0"/>
          </a:p>
        </p:txBody>
      </p:sp>
    </p:spTree>
    <p:extLst>
      <p:ext uri="{BB962C8B-B14F-4D97-AF65-F5344CB8AC3E}">
        <p14:creationId xmlns:p14="http://schemas.microsoft.com/office/powerpoint/2010/main" val="2602453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55000" lnSpcReduction="20000"/>
          </a:bodyPr>
          <a:lstStyle/>
          <a:p>
            <a:pPr marL="82296" indent="0" algn="just">
              <a:buNone/>
            </a:pPr>
            <a:r>
              <a:rPr lang="el-GR" dirty="0"/>
              <a:t> </a:t>
            </a:r>
            <a:r>
              <a:rPr lang="el-GR" dirty="0" smtClean="0"/>
              <a:t>                          Καλυπτήριο</a:t>
            </a:r>
            <a:endParaRPr lang="el-GR" dirty="0"/>
          </a:p>
          <a:p>
            <a:pPr marL="82296" indent="0" algn="just">
              <a:buNone/>
            </a:pPr>
            <a:endParaRPr lang="el-GR" dirty="0"/>
          </a:p>
          <a:p>
            <a:pPr marL="82296" indent="0" algn="just">
              <a:buNone/>
            </a:pPr>
            <a:r>
              <a:rPr lang="en-GB" dirty="0" smtClean="0"/>
              <a:t>    </a:t>
            </a:r>
            <a:r>
              <a:rPr lang="el-GR" dirty="0" smtClean="0"/>
              <a:t>Σε περιπτώσεις</a:t>
            </a:r>
            <a:r>
              <a:rPr lang="en-GB" dirty="0" smtClean="0"/>
              <a:t> </a:t>
            </a:r>
            <a:r>
              <a:rPr lang="el-GR" u="sng" dirty="0" smtClean="0"/>
              <a:t>κρεατοελιάς</a:t>
            </a:r>
            <a:r>
              <a:rPr lang="el-GR" dirty="0" smtClean="0"/>
              <a:t> τότε εξωτερικά διαλέγουμε το </a:t>
            </a:r>
            <a:r>
              <a:rPr lang="el-GR" i="1" dirty="0" smtClean="0"/>
              <a:t>φρέσκο χυμό αλόης</a:t>
            </a:r>
            <a:r>
              <a:rPr lang="el-GR" dirty="0" smtClean="0"/>
              <a:t> και κατάπλασμα ή γαλάκτωμα </a:t>
            </a:r>
            <a:r>
              <a:rPr lang="el-GR" i="1" dirty="0" smtClean="0"/>
              <a:t>θούγιας</a:t>
            </a:r>
            <a:r>
              <a:rPr lang="el-GR" dirty="0" smtClean="0"/>
              <a:t>. (2-3 φορές την ημέρα και μέγιστη περίοδο χρήσης 3 μηνών το καθένα από αυτά. </a:t>
            </a:r>
          </a:p>
          <a:p>
            <a:pPr marL="82296" indent="0" algn="just">
              <a:buNone/>
            </a:pPr>
            <a:endParaRPr lang="en-GB" dirty="0"/>
          </a:p>
          <a:p>
            <a:pPr marL="82296" indent="0" algn="just">
              <a:buNone/>
            </a:pPr>
            <a:r>
              <a:rPr lang="en-GB" dirty="0" smtClean="0"/>
              <a:t>   </a:t>
            </a:r>
            <a:r>
              <a:rPr lang="el-GR" dirty="0" smtClean="0"/>
              <a:t>Αν υπάρχουν </a:t>
            </a:r>
            <a:r>
              <a:rPr lang="el-GR" u="sng" dirty="0" smtClean="0"/>
              <a:t>μύκητες ποδιών</a:t>
            </a:r>
            <a:r>
              <a:rPr lang="el-GR" dirty="0" smtClean="0"/>
              <a:t>, τότε μπορούμε να χρησιμοποιήσουμε γαλάκτωμα </a:t>
            </a:r>
            <a:r>
              <a:rPr lang="el-GR" i="1" dirty="0" smtClean="0"/>
              <a:t>σύμφυτου και καλέντουλας </a:t>
            </a:r>
            <a:r>
              <a:rPr lang="el-GR" dirty="0" smtClean="0"/>
              <a:t>προσθέτοντας </a:t>
            </a:r>
            <a:r>
              <a:rPr lang="el-GR" i="1" dirty="0" smtClean="0"/>
              <a:t>έλαιο ή βάμμα μύρου </a:t>
            </a:r>
            <a:r>
              <a:rPr lang="el-GR" dirty="0" smtClean="0"/>
              <a:t>μισό κουταλάκι του γλυκού και 5 σταγόνες </a:t>
            </a:r>
            <a:r>
              <a:rPr lang="el-GR" i="1" dirty="0" smtClean="0"/>
              <a:t>αιθέριο έλαιο λεβάντας και τεϊόδεντρου </a:t>
            </a:r>
            <a:r>
              <a:rPr lang="el-GR" dirty="0" smtClean="0"/>
              <a:t>για κάθε ένα κουταλάκι του γλυκού γαλακτώματος. Το </a:t>
            </a:r>
            <a:r>
              <a:rPr lang="el-GR" i="1" dirty="0" smtClean="0"/>
              <a:t>σκόρδο</a:t>
            </a:r>
            <a:r>
              <a:rPr lang="el-GR" dirty="0" smtClean="0"/>
              <a:t> τοπικά επίσης είναι μια πολύ καλή λύση. </a:t>
            </a:r>
          </a:p>
          <a:p>
            <a:pPr marL="82296" indent="0" algn="just">
              <a:buNone/>
            </a:pPr>
            <a:endParaRPr lang="el-GR" dirty="0" smtClean="0"/>
          </a:p>
          <a:p>
            <a:pPr marL="82296" indent="0" algn="just">
              <a:buNone/>
            </a:pPr>
            <a:r>
              <a:rPr lang="el-GR" dirty="0"/>
              <a:t> </a:t>
            </a:r>
            <a:r>
              <a:rPr lang="el-GR" dirty="0" smtClean="0"/>
              <a:t>  Αν έχει διαγνωσθεί </a:t>
            </a:r>
            <a:r>
              <a:rPr lang="el-GR" u="sng" dirty="0" smtClean="0"/>
              <a:t>‘πόδι του αθλητή’ </a:t>
            </a:r>
            <a:r>
              <a:rPr lang="el-GR" dirty="0" smtClean="0"/>
              <a:t>τότε μπορούμε να ανακατέψουμε ½ κουταλιά του γλυκού </a:t>
            </a:r>
            <a:r>
              <a:rPr lang="el-GR" i="1" dirty="0" smtClean="0"/>
              <a:t>τούρμερικ</a:t>
            </a:r>
            <a:r>
              <a:rPr lang="el-GR" dirty="0" smtClean="0"/>
              <a:t> με 1 κουτάλι της σούπας γαλάκτωμα </a:t>
            </a:r>
            <a:r>
              <a:rPr lang="el-GR" i="1" dirty="0" smtClean="0"/>
              <a:t>καλέντουλας</a:t>
            </a:r>
            <a:r>
              <a:rPr lang="el-GR" dirty="0" smtClean="0"/>
              <a:t> και κάνουμε μασάζ στις επηρεασμένες περιοχές.  Φυσικά μπορούμε να χρησιμοποιήσουμε και την παραπάνω συνταγή. </a:t>
            </a:r>
          </a:p>
          <a:p>
            <a:pPr marL="82296" indent="0" algn="just">
              <a:buNone/>
            </a:pPr>
            <a:r>
              <a:rPr lang="el-GR" dirty="0"/>
              <a:t> </a:t>
            </a:r>
            <a:r>
              <a:rPr lang="el-GR" dirty="0" smtClean="0"/>
              <a:t> </a:t>
            </a:r>
            <a:endParaRPr lang="el-GR" i="1" dirty="0"/>
          </a:p>
          <a:p>
            <a:pPr marL="82296" indent="0" algn="just">
              <a:buNone/>
            </a:pPr>
            <a:endParaRPr lang="el-GR" i="1" dirty="0" smtClean="0"/>
          </a:p>
        </p:txBody>
      </p:sp>
    </p:spTree>
    <p:extLst>
      <p:ext uri="{BB962C8B-B14F-4D97-AF65-F5344CB8AC3E}">
        <p14:creationId xmlns:p14="http://schemas.microsoft.com/office/powerpoint/2010/main" val="41544176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47500" lnSpcReduction="20000"/>
          </a:bodyPr>
          <a:lstStyle/>
          <a:p>
            <a:pPr marL="82296" indent="0" algn="just">
              <a:buNone/>
            </a:pPr>
            <a:r>
              <a:rPr lang="el-GR" dirty="0"/>
              <a:t> </a:t>
            </a:r>
            <a:r>
              <a:rPr lang="el-GR" dirty="0" smtClean="0"/>
              <a:t>                          Καλυπτήριο</a:t>
            </a:r>
            <a:endParaRPr lang="el-GR" dirty="0"/>
          </a:p>
          <a:p>
            <a:pPr marL="82296" indent="0" algn="just">
              <a:buNone/>
            </a:pPr>
            <a:endParaRPr lang="el-GR" dirty="0"/>
          </a:p>
          <a:p>
            <a:pPr marL="82296" indent="0" algn="just">
              <a:buNone/>
            </a:pPr>
            <a:r>
              <a:rPr lang="en-GB" dirty="0" smtClean="0"/>
              <a:t>    </a:t>
            </a:r>
            <a:r>
              <a:rPr lang="el-GR" sz="3400" dirty="0" smtClean="0"/>
              <a:t>Σε περιπτώσεις</a:t>
            </a:r>
            <a:r>
              <a:rPr lang="en-GB" sz="3400" dirty="0" smtClean="0"/>
              <a:t> </a:t>
            </a:r>
            <a:r>
              <a:rPr lang="el-GR" sz="3400" u="sng" dirty="0" smtClean="0"/>
              <a:t>ακμής και στιγμάτων</a:t>
            </a:r>
            <a:r>
              <a:rPr lang="el-GR" sz="3400" dirty="0" smtClean="0"/>
              <a:t> τότε εξωτερικά βάζουμε αδιάλυτα 1 σταγόνα αιθέριο έλαιο τεϊόδεντρου ή γαρύφαλλο (το μπαχαρικό) στην κορυφή του στίγματος 2 φορές την ημέρα . Εναλλακτικά μπορούμε να κόψουμε μια σκελίδα σκόρδο και να τρίψουμε πάνω στο στίγμα.  </a:t>
            </a:r>
          </a:p>
          <a:p>
            <a:pPr marL="82296" indent="0" algn="just">
              <a:buNone/>
            </a:pPr>
            <a:endParaRPr lang="el-GR" sz="3400" dirty="0"/>
          </a:p>
          <a:p>
            <a:pPr marL="82296" indent="0" algn="just">
              <a:buNone/>
            </a:pPr>
            <a:r>
              <a:rPr lang="el-GR" sz="3400" dirty="0" smtClean="0"/>
              <a:t>     Για τις ίδιες περιπτώσεις μπορούμε να χρησιμοποιήσουμε γαλάκτωμα καλέντουλας και σύμφυτου κατευθείαν στα στίγματα. Εναλλακτικά μπορούμε να χρησιμοποιήσουμε φρέσκο χυμό λεμονιού ή να αναμείξουμε  κουταλάκι του γλυκού </a:t>
            </a:r>
            <a:r>
              <a:rPr lang="en-GB" sz="3400" dirty="0" smtClean="0"/>
              <a:t>slippery elm </a:t>
            </a:r>
            <a:r>
              <a:rPr lang="el-GR" sz="3400" dirty="0" smtClean="0"/>
              <a:t> με αρκετές σταγόνες βάμματος καλέντουλας, μύρου και εχινάκιας</a:t>
            </a:r>
            <a:r>
              <a:rPr lang="el-GR" sz="3400" dirty="0"/>
              <a:t> </a:t>
            </a:r>
            <a:r>
              <a:rPr lang="el-GR" sz="3400" dirty="0" smtClean="0"/>
              <a:t>ώστε να κάνουνε μια παχύρευστη πάστα που θα απλώνουμε στα στίγματα. Η τελευταία συνταγή είναι ιδιαίτερα καλή για στίγματα που πονάνε και για αφαίρεση ακίδων – αχινών.  και αγκαθιών. </a:t>
            </a:r>
            <a:endParaRPr lang="en-GB" sz="3400" dirty="0"/>
          </a:p>
          <a:p>
            <a:pPr marL="82296" indent="0" algn="just">
              <a:buNone/>
            </a:pPr>
            <a:r>
              <a:rPr lang="en-GB" sz="3400" dirty="0" smtClean="0"/>
              <a:t>   </a:t>
            </a:r>
            <a:endParaRPr lang="el-GR" sz="3400" dirty="0" smtClean="0"/>
          </a:p>
          <a:p>
            <a:pPr marL="82296" indent="0" algn="just">
              <a:buNone/>
            </a:pPr>
            <a:r>
              <a:rPr lang="el-GR" sz="3400" dirty="0"/>
              <a:t> </a:t>
            </a:r>
            <a:r>
              <a:rPr lang="el-GR" sz="3400" dirty="0" smtClean="0"/>
              <a:t>  </a:t>
            </a:r>
            <a:r>
              <a:rPr lang="el-GR" sz="3400" dirty="0"/>
              <a:t>Ε</a:t>
            </a:r>
            <a:r>
              <a:rPr lang="el-GR" sz="3400" dirty="0" smtClean="0"/>
              <a:t>σωτερικά  για τις ίδιες περιπτώσεις κάνουμε αφέψημα ρίζας ταραξάκου (10γρ.) και ρίζας άρκτιου (5γρ.) σε 750 γρ. νερό. Το χωρίζουμε σε 3 δόσεις και πίνουμε 3 φορές την ημέρα. Μπορούμε να προσθέσουμε εχινάκια (10γ σε 750 γρ νερού), πάλι 3 φορές την ημέρα. </a:t>
            </a:r>
            <a:endParaRPr lang="el-GR" sz="3400" i="1" dirty="0"/>
          </a:p>
        </p:txBody>
      </p:sp>
    </p:spTree>
    <p:extLst>
      <p:ext uri="{BB962C8B-B14F-4D97-AF65-F5344CB8AC3E}">
        <p14:creationId xmlns:p14="http://schemas.microsoft.com/office/powerpoint/2010/main" val="34884702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47500" lnSpcReduction="20000"/>
          </a:bodyPr>
          <a:lstStyle/>
          <a:p>
            <a:pPr marL="82296" indent="0" algn="just">
              <a:buNone/>
            </a:pPr>
            <a:r>
              <a:rPr lang="el-GR" dirty="0"/>
              <a:t> </a:t>
            </a:r>
            <a:r>
              <a:rPr lang="el-GR" dirty="0" smtClean="0"/>
              <a:t>                          Αλλεργίες</a:t>
            </a:r>
            <a:endParaRPr lang="el-GR" dirty="0"/>
          </a:p>
          <a:p>
            <a:pPr marL="82296" indent="0" algn="just">
              <a:buNone/>
            </a:pPr>
            <a:endParaRPr lang="el-GR" dirty="0"/>
          </a:p>
          <a:p>
            <a:pPr marL="82296" indent="0" algn="just">
              <a:buNone/>
            </a:pPr>
            <a:r>
              <a:rPr lang="en-GB" dirty="0" smtClean="0"/>
              <a:t>    </a:t>
            </a:r>
            <a:r>
              <a:rPr lang="el-GR" dirty="0" smtClean="0"/>
              <a:t>Σε περιπτώσεις</a:t>
            </a:r>
            <a:r>
              <a:rPr lang="en-GB" dirty="0" smtClean="0"/>
              <a:t> </a:t>
            </a:r>
            <a:r>
              <a:rPr lang="el-GR" u="sng" dirty="0" smtClean="0"/>
              <a:t>αλλεργικής ρινίτιδας</a:t>
            </a:r>
            <a:r>
              <a:rPr lang="el-GR" dirty="0"/>
              <a:t> </a:t>
            </a:r>
            <a:r>
              <a:rPr lang="el-GR" dirty="0" smtClean="0"/>
              <a:t>(συμπεριλαμβανομένων και των αλλεργιών άνοιξης) τότε πίνουμε έγχυμα </a:t>
            </a:r>
            <a:r>
              <a:rPr lang="el-GR" i="1" dirty="0" smtClean="0"/>
              <a:t>τσουκνίδας</a:t>
            </a:r>
            <a:r>
              <a:rPr lang="el-GR" dirty="0" smtClean="0"/>
              <a:t> και </a:t>
            </a:r>
            <a:r>
              <a:rPr lang="el-GR" i="1" dirty="0" smtClean="0"/>
              <a:t>σαμπούκου</a:t>
            </a:r>
            <a:r>
              <a:rPr lang="el-GR" dirty="0" smtClean="0"/>
              <a:t>. (2-3 φορές την ημέρα και μέγιστη περίοδο χρήσης 3 μηνών το καθένα από αυτά. </a:t>
            </a:r>
          </a:p>
          <a:p>
            <a:pPr marL="82296" indent="0" algn="just">
              <a:buNone/>
            </a:pPr>
            <a:endParaRPr lang="en-GB" dirty="0"/>
          </a:p>
          <a:p>
            <a:pPr marL="82296" indent="0" algn="just">
              <a:buNone/>
            </a:pPr>
            <a:r>
              <a:rPr lang="en-GB" dirty="0" smtClean="0"/>
              <a:t> </a:t>
            </a:r>
            <a:r>
              <a:rPr lang="el-GR" dirty="0"/>
              <a:t>Σε περιπτώσεις</a:t>
            </a:r>
            <a:r>
              <a:rPr lang="en-GB" dirty="0"/>
              <a:t> </a:t>
            </a:r>
            <a:r>
              <a:rPr lang="el-GR" u="sng" dirty="0"/>
              <a:t>αλλεργικής </a:t>
            </a:r>
            <a:r>
              <a:rPr lang="el-GR" u="sng" dirty="0" smtClean="0"/>
              <a:t>ρινίτιδας με παρουσία βλεννών και καταρροής</a:t>
            </a:r>
            <a:r>
              <a:rPr lang="el-GR" dirty="0" smtClean="0"/>
              <a:t>, τότε κάνουμε έγχυμα </a:t>
            </a:r>
            <a:r>
              <a:rPr lang="el-GR" i="1" dirty="0" smtClean="0"/>
              <a:t>ευφρασίας, πεντάνευρου, χρυσόβεργας (</a:t>
            </a:r>
            <a:r>
              <a:rPr lang="en-GB" i="1" dirty="0" smtClean="0"/>
              <a:t>Solidago virg.)</a:t>
            </a:r>
            <a:r>
              <a:rPr lang="el-GR" i="1" dirty="0" smtClean="0"/>
              <a:t> </a:t>
            </a:r>
            <a:r>
              <a:rPr lang="el-GR" dirty="0" smtClean="0"/>
              <a:t>και </a:t>
            </a:r>
            <a:r>
              <a:rPr lang="el-GR" i="1" dirty="0" smtClean="0"/>
              <a:t>ευπατόριο</a:t>
            </a:r>
            <a:r>
              <a:rPr lang="el-GR" dirty="0" smtClean="0"/>
              <a:t>. (3-4 κούπες την ημέρα). </a:t>
            </a:r>
          </a:p>
          <a:p>
            <a:pPr marL="82296" indent="0" algn="just">
              <a:buNone/>
            </a:pPr>
            <a:endParaRPr lang="el-GR" dirty="0"/>
          </a:p>
          <a:p>
            <a:pPr marL="82296" indent="0" algn="just">
              <a:buNone/>
            </a:pPr>
            <a:r>
              <a:rPr lang="el-GR" dirty="0" smtClean="0"/>
              <a:t>Εναλλακτικά μπορούμε να κάνουμε αφέψημα </a:t>
            </a:r>
            <a:r>
              <a:rPr lang="el-GR" i="1" dirty="0" smtClean="0"/>
              <a:t>εχινάκιας</a:t>
            </a:r>
            <a:r>
              <a:rPr lang="el-GR" dirty="0"/>
              <a:t> </a:t>
            </a:r>
            <a:r>
              <a:rPr lang="el-GR" dirty="0" smtClean="0"/>
              <a:t>και </a:t>
            </a:r>
            <a:r>
              <a:rPr lang="el-GR" i="1" dirty="0" smtClean="0"/>
              <a:t>αλθαίας</a:t>
            </a:r>
            <a:r>
              <a:rPr lang="el-GR" dirty="0"/>
              <a:t> </a:t>
            </a:r>
            <a:r>
              <a:rPr lang="el-GR" dirty="0" smtClean="0"/>
              <a:t>και μετά το υγρό που θα </a:t>
            </a:r>
            <a:r>
              <a:rPr lang="el-GR" dirty="0" err="1" smtClean="0"/>
              <a:t>στραγγίξουμε</a:t>
            </a:r>
            <a:r>
              <a:rPr lang="el-GR" dirty="0" smtClean="0"/>
              <a:t>, θα το κάνουμε έγχυμα προσθέτοντας </a:t>
            </a:r>
            <a:r>
              <a:rPr lang="el-GR" i="1" dirty="0" smtClean="0"/>
              <a:t>σαμπούκο</a:t>
            </a:r>
            <a:r>
              <a:rPr lang="el-GR" dirty="0" smtClean="0"/>
              <a:t> και </a:t>
            </a:r>
            <a:r>
              <a:rPr lang="el-GR" i="1" dirty="0" smtClean="0"/>
              <a:t>θυμάρι</a:t>
            </a:r>
            <a:r>
              <a:rPr lang="el-GR" dirty="0" smtClean="0"/>
              <a:t> . Αυτή η συνταγή είναι ιδιαίτερα χρήσιμη σε περιπτώσεις έγχρωμων βλεννών και φλεγμονής στα ιγμόρεια. </a:t>
            </a:r>
          </a:p>
          <a:p>
            <a:pPr marL="82296" indent="0" algn="just">
              <a:buNone/>
            </a:pPr>
            <a:endParaRPr lang="el-GR" i="1" dirty="0"/>
          </a:p>
          <a:p>
            <a:pPr marL="82296" indent="0" algn="just">
              <a:buNone/>
            </a:pPr>
            <a:r>
              <a:rPr lang="el-GR" i="1" dirty="0" smtClean="0"/>
              <a:t>   </a:t>
            </a:r>
            <a:r>
              <a:rPr lang="el-GR" dirty="0" smtClean="0"/>
              <a:t>Πολύ χρήσιμα στις περιπτώσεις αλλεργιών είναι το </a:t>
            </a:r>
            <a:r>
              <a:rPr lang="el-GR" i="1" dirty="0" smtClean="0"/>
              <a:t>τζίντζερ</a:t>
            </a:r>
            <a:r>
              <a:rPr lang="el-GR" dirty="0" smtClean="0"/>
              <a:t> και σε μορφή εγχύματος αλλά και φρέσκο στο φαγητό μας. Ένα άλλο λιγότερο κοινό αλλά ΄πολύ βοηθητικό βότανο είναι η </a:t>
            </a:r>
            <a:r>
              <a:rPr lang="en-GB" i="1" dirty="0" smtClean="0"/>
              <a:t>Scutellaria baicalensis. </a:t>
            </a:r>
            <a:endParaRPr lang="el-GR" i="1" dirty="0"/>
          </a:p>
          <a:p>
            <a:pPr marL="82296" indent="0" algn="just">
              <a:buNone/>
            </a:pPr>
            <a:endParaRPr lang="el-GR" i="1" dirty="0" smtClean="0"/>
          </a:p>
        </p:txBody>
      </p:sp>
    </p:spTree>
    <p:extLst>
      <p:ext uri="{BB962C8B-B14F-4D97-AF65-F5344CB8AC3E}">
        <p14:creationId xmlns:p14="http://schemas.microsoft.com/office/powerpoint/2010/main" val="28329844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70000" lnSpcReduction="20000"/>
          </a:bodyPr>
          <a:lstStyle/>
          <a:p>
            <a:pPr marL="82296" indent="0" algn="just">
              <a:buNone/>
            </a:pPr>
            <a:r>
              <a:rPr lang="el-GR" dirty="0"/>
              <a:t> </a:t>
            </a:r>
            <a:r>
              <a:rPr lang="el-GR" dirty="0" smtClean="0"/>
              <a:t>                          Αλλεργίες</a:t>
            </a:r>
            <a:endParaRPr lang="el-GR" dirty="0"/>
          </a:p>
          <a:p>
            <a:pPr marL="82296" indent="0" algn="just">
              <a:buNone/>
            </a:pPr>
            <a:endParaRPr lang="el-GR" dirty="0"/>
          </a:p>
          <a:p>
            <a:pPr marL="82296" indent="0" algn="just">
              <a:buNone/>
            </a:pPr>
            <a:r>
              <a:rPr lang="en-GB" dirty="0" smtClean="0"/>
              <a:t>    </a:t>
            </a:r>
            <a:r>
              <a:rPr lang="el-GR" dirty="0" smtClean="0"/>
              <a:t>Σε περιπτώσεις</a:t>
            </a:r>
            <a:r>
              <a:rPr lang="en-GB" dirty="0" smtClean="0"/>
              <a:t> </a:t>
            </a:r>
            <a:r>
              <a:rPr lang="el-GR" u="sng" dirty="0" smtClean="0"/>
              <a:t>αλλεργικού εκζέματος</a:t>
            </a:r>
            <a:r>
              <a:rPr lang="el-GR" dirty="0" smtClean="0"/>
              <a:t> τότε πίνουμε έγχυμα </a:t>
            </a:r>
            <a:r>
              <a:rPr lang="el-GR" i="1" dirty="0" smtClean="0"/>
              <a:t>στελλάριας.</a:t>
            </a:r>
            <a:r>
              <a:rPr lang="el-GR" dirty="0" smtClean="0"/>
              <a:t> (2-3 φορές την ημέρα και μέγιστη περίοδο χρήσης 3 μηνών το καθένα από αυτά.  Τοπικά μπορούμε να βάλουμε γαλάκτωμα στελλάριας και μέντας. Εναλλακτικά σε  1 κουταλάκι του γλυκού γαλάκτωμα στελλάριας βάζουμε 2 σταγόνες αιθέριο έλαιο μέντας. </a:t>
            </a:r>
          </a:p>
          <a:p>
            <a:pPr marL="82296" indent="0" algn="just">
              <a:buNone/>
            </a:pPr>
            <a:endParaRPr lang="en-GB" dirty="0"/>
          </a:p>
          <a:p>
            <a:pPr marL="82296" indent="0" algn="just">
              <a:buNone/>
            </a:pPr>
            <a:r>
              <a:rPr lang="en-GB" dirty="0" smtClean="0"/>
              <a:t> </a:t>
            </a:r>
            <a:r>
              <a:rPr lang="el-GR" dirty="0"/>
              <a:t>Σε περιπτώσεις</a:t>
            </a:r>
            <a:r>
              <a:rPr lang="en-GB" dirty="0"/>
              <a:t> </a:t>
            </a:r>
            <a:r>
              <a:rPr lang="el-GR" dirty="0" smtClean="0"/>
              <a:t>‘</a:t>
            </a:r>
            <a:r>
              <a:rPr lang="el-GR" u="sng" dirty="0" smtClean="0"/>
              <a:t>εκζέματος που δακρύζει’</a:t>
            </a:r>
            <a:r>
              <a:rPr lang="el-GR" dirty="0" smtClean="0"/>
              <a:t> τότε βάζουμε γαλάκτωμα αμαμελίδας  και χαμομηλιού, ή κατάπλασμα των 2 αυτών βοτάνων τοπικά στις περιοχές με το έκζεμα. Συμπληρωματικά κάνουμε έγχυμα από </a:t>
            </a:r>
            <a:r>
              <a:rPr lang="el-GR" dirty="0" err="1" smtClean="0"/>
              <a:t>βρώμη</a:t>
            </a:r>
            <a:r>
              <a:rPr lang="el-GR" dirty="0" smtClean="0"/>
              <a:t> και απλώνουμε στις περιοχές του εκζέματος όσο πιο τακτικά γίνεται. </a:t>
            </a:r>
          </a:p>
          <a:p>
            <a:pPr marL="82296" indent="0" algn="just">
              <a:buNone/>
            </a:pPr>
            <a:endParaRPr lang="el-GR" dirty="0"/>
          </a:p>
          <a:p>
            <a:pPr marL="82296" indent="0" algn="just">
              <a:buNone/>
            </a:pPr>
            <a:endParaRPr lang="el-GR" i="1" dirty="0" smtClean="0"/>
          </a:p>
        </p:txBody>
      </p:sp>
    </p:spTree>
    <p:extLst>
      <p:ext uri="{BB962C8B-B14F-4D97-AF65-F5344CB8AC3E}">
        <p14:creationId xmlns:p14="http://schemas.microsoft.com/office/powerpoint/2010/main" val="4056730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47500" lnSpcReduction="20000"/>
          </a:bodyPr>
          <a:lstStyle/>
          <a:p>
            <a:pPr marL="82296" indent="0" algn="just">
              <a:buNone/>
            </a:pPr>
            <a:r>
              <a:rPr lang="el-GR" dirty="0"/>
              <a:t> </a:t>
            </a:r>
            <a:r>
              <a:rPr lang="el-GR" dirty="0" smtClean="0"/>
              <a:t>                          Γαστρεντερικό</a:t>
            </a:r>
            <a:endParaRPr lang="el-GR" dirty="0"/>
          </a:p>
          <a:p>
            <a:pPr marL="82296" indent="0" algn="just">
              <a:buNone/>
            </a:pPr>
            <a:endParaRPr lang="el-GR" dirty="0"/>
          </a:p>
          <a:p>
            <a:pPr marL="82296" indent="0" algn="just">
              <a:buNone/>
            </a:pPr>
            <a:r>
              <a:rPr lang="en-GB" dirty="0" smtClean="0"/>
              <a:t>    </a:t>
            </a:r>
            <a:r>
              <a:rPr lang="el-GR" sz="3400" dirty="0" smtClean="0"/>
              <a:t>Σε περιπτώσεις</a:t>
            </a:r>
            <a:r>
              <a:rPr lang="en-GB" sz="3400" dirty="0" smtClean="0"/>
              <a:t> </a:t>
            </a:r>
            <a:r>
              <a:rPr lang="el-GR" sz="3400" u="sng" dirty="0" smtClean="0"/>
              <a:t>στομαχικών σπασμών - κράμπες</a:t>
            </a:r>
            <a:r>
              <a:rPr lang="el-GR" sz="3400" dirty="0" smtClean="0"/>
              <a:t> τότε φτιάχνουμε έγχυμα και πίνουμε μέχρι 5 κούπες την ημέρα. Το αντιμετωπίζουμε χωρίζοντας τα φυτά σε 2 κατηγορίες.  </a:t>
            </a:r>
          </a:p>
          <a:p>
            <a:pPr marL="82296" indent="0" algn="just">
              <a:buNone/>
            </a:pPr>
            <a:r>
              <a:rPr lang="el-GR" sz="3400" dirty="0" smtClean="0"/>
              <a:t>Α) </a:t>
            </a:r>
            <a:r>
              <a:rPr lang="el-GR" sz="3400" u="sng" dirty="0" smtClean="0"/>
              <a:t>Σπασμολυτικά</a:t>
            </a:r>
            <a:r>
              <a:rPr lang="el-GR" sz="3400" dirty="0" smtClean="0"/>
              <a:t>: </a:t>
            </a:r>
            <a:r>
              <a:rPr lang="el-GR" sz="3400" i="1" dirty="0" smtClean="0"/>
              <a:t>χαμομήλι, μελισσόχορτο, βιμπούρνο, λουίζα, κανέλα</a:t>
            </a:r>
          </a:p>
          <a:p>
            <a:pPr marL="82296" indent="0" algn="just">
              <a:buNone/>
            </a:pPr>
            <a:r>
              <a:rPr lang="el-GR" sz="3400" dirty="0" smtClean="0"/>
              <a:t>Β) </a:t>
            </a:r>
            <a:r>
              <a:rPr lang="el-GR" sz="3400" u="sng" dirty="0" smtClean="0"/>
              <a:t>Μαλακτικά</a:t>
            </a:r>
            <a:r>
              <a:rPr lang="el-GR" sz="3400" dirty="0" smtClean="0"/>
              <a:t> – </a:t>
            </a:r>
            <a:r>
              <a:rPr lang="el-GR" sz="3400" u="sng" dirty="0" smtClean="0"/>
              <a:t>στομαχικά</a:t>
            </a:r>
            <a:r>
              <a:rPr lang="el-GR" sz="3400" dirty="0" smtClean="0"/>
              <a:t>: </a:t>
            </a:r>
            <a:r>
              <a:rPr lang="el-GR" sz="3400" i="1" dirty="0" smtClean="0"/>
              <a:t>σπόροι γλυκάνισου, </a:t>
            </a:r>
            <a:r>
              <a:rPr lang="el-GR" sz="3400" i="1" dirty="0"/>
              <a:t>σπόροι </a:t>
            </a:r>
            <a:r>
              <a:rPr lang="el-GR" sz="3400" i="1" dirty="0" smtClean="0"/>
              <a:t>άνηθου, σπόροι μάραθου, μέντα, αγγελική (</a:t>
            </a:r>
            <a:r>
              <a:rPr lang="en-GB" sz="3400" i="1" dirty="0" smtClean="0"/>
              <a:t>Angelica archangelica)</a:t>
            </a:r>
            <a:r>
              <a:rPr lang="el-GR" sz="3400" i="1" dirty="0" smtClean="0"/>
              <a:t>, γλυκόριζα</a:t>
            </a:r>
            <a:r>
              <a:rPr lang="en-GB" sz="3400" i="1" dirty="0" smtClean="0"/>
              <a:t>.</a:t>
            </a:r>
            <a:r>
              <a:rPr lang="el-GR" sz="3400" i="1" dirty="0" smtClean="0"/>
              <a:t> </a:t>
            </a:r>
          </a:p>
          <a:p>
            <a:pPr marL="82296" indent="0" algn="just">
              <a:buNone/>
            </a:pPr>
            <a:endParaRPr lang="el-GR" sz="3400" i="1" dirty="0"/>
          </a:p>
          <a:p>
            <a:pPr marL="82296" indent="0" algn="just">
              <a:buNone/>
            </a:pPr>
            <a:r>
              <a:rPr lang="el-GR" sz="3400" dirty="0" smtClean="0"/>
              <a:t>Διαλέγουμε 3 μέρη σπασμολυτικών βοτάνων με ένα μέρος μαλακτικών βοτάνων, </a:t>
            </a:r>
          </a:p>
          <a:p>
            <a:pPr marL="82296" indent="0" algn="just">
              <a:buNone/>
            </a:pPr>
            <a:endParaRPr lang="el-GR" sz="3400" dirty="0"/>
          </a:p>
          <a:p>
            <a:pPr marL="82296" indent="0" algn="just">
              <a:buNone/>
            </a:pPr>
            <a:endParaRPr lang="el-GR" sz="3400" dirty="0"/>
          </a:p>
          <a:p>
            <a:pPr marL="82296" indent="0" algn="just">
              <a:buNone/>
            </a:pPr>
            <a:r>
              <a:rPr lang="en-GB" sz="1600" dirty="0"/>
              <a:t> </a:t>
            </a:r>
            <a:r>
              <a:rPr lang="el-GR" sz="3400" dirty="0"/>
              <a:t>Σε περιπτώσεις</a:t>
            </a:r>
            <a:r>
              <a:rPr lang="en-GB" sz="3400" dirty="0"/>
              <a:t> </a:t>
            </a:r>
            <a:r>
              <a:rPr lang="el-GR" sz="3400" u="sng" dirty="0" smtClean="0"/>
              <a:t>γαστρεντερικών φλεγμονών</a:t>
            </a:r>
            <a:r>
              <a:rPr lang="el-GR" sz="3400" dirty="0" smtClean="0"/>
              <a:t> </a:t>
            </a:r>
            <a:r>
              <a:rPr lang="el-GR" sz="3400" dirty="0"/>
              <a:t>τότε φτιάχνουμε έγχυμα </a:t>
            </a:r>
            <a:r>
              <a:rPr lang="el-GR" sz="3400" dirty="0" smtClean="0"/>
              <a:t>με ίσα μέρη</a:t>
            </a:r>
            <a:r>
              <a:rPr lang="en-GB" sz="3400" dirty="0" smtClean="0"/>
              <a:t> </a:t>
            </a:r>
            <a:r>
              <a:rPr lang="el-GR" sz="3400" dirty="0" smtClean="0"/>
              <a:t>με 3 από τα παρακάτω φυτά. </a:t>
            </a:r>
            <a:r>
              <a:rPr lang="el-GR" sz="3400" i="1" dirty="0" smtClean="0"/>
              <a:t>Καλέντουλα, αχίλλεια, </a:t>
            </a:r>
            <a:r>
              <a:rPr lang="en-GB" sz="3400" i="1" dirty="0" smtClean="0"/>
              <a:t>catnip (Nepeta cataria), </a:t>
            </a:r>
            <a:r>
              <a:rPr lang="el-GR" sz="3400" i="1" dirty="0" smtClean="0"/>
              <a:t> μέντα, κανέλα , εχινάκια</a:t>
            </a:r>
            <a:r>
              <a:rPr lang="el-GR" sz="3400" dirty="0" smtClean="0"/>
              <a:t> και πίνουμε μέχρι 5 κούπες την ημέρα. </a:t>
            </a:r>
          </a:p>
          <a:p>
            <a:pPr marL="82296" indent="0" algn="just">
              <a:buNone/>
            </a:pPr>
            <a:endParaRPr lang="el-GR" sz="3400" i="1" dirty="0"/>
          </a:p>
          <a:p>
            <a:pPr marL="82296" indent="0" algn="just">
              <a:buNone/>
            </a:pPr>
            <a:r>
              <a:rPr lang="el-GR" sz="3400" i="1" dirty="0" smtClean="0"/>
              <a:t>Προτείνεται να ΄τρώμε ωμό σκόρδο 1-2 σκελίδες την ημέρα. </a:t>
            </a:r>
            <a:endParaRPr lang="el-GR" sz="3400" i="1" dirty="0"/>
          </a:p>
        </p:txBody>
      </p:sp>
    </p:spTree>
    <p:extLst>
      <p:ext uri="{BB962C8B-B14F-4D97-AF65-F5344CB8AC3E}">
        <p14:creationId xmlns:p14="http://schemas.microsoft.com/office/powerpoint/2010/main" val="27469937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62500" lnSpcReduction="20000"/>
          </a:bodyPr>
          <a:lstStyle/>
          <a:p>
            <a:pPr marL="82296" indent="0" algn="just">
              <a:buNone/>
            </a:pPr>
            <a:r>
              <a:rPr lang="el-GR" dirty="0"/>
              <a:t> </a:t>
            </a:r>
            <a:r>
              <a:rPr lang="el-GR" dirty="0" smtClean="0"/>
              <a:t>                          Γαστρεντερικό</a:t>
            </a:r>
            <a:endParaRPr lang="el-GR" dirty="0"/>
          </a:p>
          <a:p>
            <a:pPr marL="82296" indent="0" algn="just">
              <a:buNone/>
            </a:pPr>
            <a:endParaRPr lang="el-GR" dirty="0"/>
          </a:p>
          <a:p>
            <a:pPr marL="82296" indent="0" algn="just">
              <a:buNone/>
            </a:pPr>
            <a:r>
              <a:rPr lang="en-GB" dirty="0" smtClean="0"/>
              <a:t>    </a:t>
            </a:r>
            <a:r>
              <a:rPr lang="el-GR" sz="3400" dirty="0" smtClean="0"/>
              <a:t>Σε περιπτώσεις</a:t>
            </a:r>
            <a:r>
              <a:rPr lang="en-GB" sz="3400" dirty="0" smtClean="0"/>
              <a:t> </a:t>
            </a:r>
            <a:r>
              <a:rPr lang="el-GR" sz="3400" u="sng" dirty="0" smtClean="0"/>
              <a:t>ναυτίας και ζαλάδας </a:t>
            </a:r>
            <a:r>
              <a:rPr lang="el-GR" sz="3400" dirty="0" smtClean="0"/>
              <a:t>τότε φτιάχνουμε έγχυμα με ένα από τα 3 παρακάτω φυτά και πίνουμε μέχρι 5 κούπες την ημέρα. -  </a:t>
            </a:r>
            <a:r>
              <a:rPr lang="el-GR" sz="3400" i="1" dirty="0" smtClean="0"/>
              <a:t>τζίντζερ, γκαλάνγκαλ (</a:t>
            </a:r>
            <a:r>
              <a:rPr lang="en-GB" sz="3400" i="1" dirty="0" smtClean="0"/>
              <a:t>Alpinia officinarum), </a:t>
            </a:r>
            <a:r>
              <a:rPr lang="el-GR" sz="3400" i="1" dirty="0" smtClean="0"/>
              <a:t>τούρμερικ. Βράζουμε ½ γραμμάριο φρέσκιας ρίζας ή μισό κουταλάκι του γλυκού σκόνης και δύο γαρύφαλλα (μπαχαρικό) σε μία κούπα νερό. Προτιμούμε το φρέσκο τζίντζερ από τη σκόνη. </a:t>
            </a:r>
            <a:endParaRPr lang="el-GR" sz="3400" dirty="0"/>
          </a:p>
          <a:p>
            <a:pPr marL="82296" indent="0" algn="just">
              <a:buNone/>
            </a:pPr>
            <a:endParaRPr lang="el-GR" sz="3400" dirty="0"/>
          </a:p>
          <a:p>
            <a:pPr marL="82296" indent="0" algn="just">
              <a:buNone/>
            </a:pPr>
            <a:r>
              <a:rPr lang="en-GB" sz="1600" dirty="0"/>
              <a:t> </a:t>
            </a:r>
            <a:r>
              <a:rPr lang="el-GR" sz="3400" dirty="0"/>
              <a:t>Σε περιπτώσεις</a:t>
            </a:r>
            <a:r>
              <a:rPr lang="en-GB" sz="3400" dirty="0"/>
              <a:t> </a:t>
            </a:r>
            <a:r>
              <a:rPr lang="el-GR" sz="3400" u="sng" dirty="0" smtClean="0"/>
              <a:t>πτωχής χώνεψης </a:t>
            </a:r>
            <a:r>
              <a:rPr lang="el-GR" sz="3400" dirty="0" smtClean="0"/>
              <a:t>τότε πίνουμε το χυμό ενός λεμονιού κάθε πρωί. </a:t>
            </a:r>
          </a:p>
          <a:p>
            <a:pPr marL="82296" indent="0" algn="just">
              <a:buNone/>
            </a:pPr>
            <a:endParaRPr lang="el-GR" sz="3400" dirty="0"/>
          </a:p>
          <a:p>
            <a:pPr marL="82296" indent="0" algn="just">
              <a:buNone/>
            </a:pPr>
            <a:r>
              <a:rPr lang="el-GR" sz="3400" dirty="0"/>
              <a:t>Σε περιπτώσεις</a:t>
            </a:r>
            <a:r>
              <a:rPr lang="en-GB" sz="3400" dirty="0"/>
              <a:t> </a:t>
            </a:r>
            <a:r>
              <a:rPr lang="el-GR" sz="3400" u="sng" dirty="0"/>
              <a:t>ναυτίας </a:t>
            </a:r>
            <a:r>
              <a:rPr lang="el-GR" sz="3400" u="sng" dirty="0" smtClean="0"/>
              <a:t>λόγω συναισθηματικής φόρτισης </a:t>
            </a:r>
            <a:r>
              <a:rPr lang="el-GR" sz="3400" dirty="0" smtClean="0"/>
              <a:t>τότε </a:t>
            </a:r>
            <a:r>
              <a:rPr lang="el-GR" sz="3400" dirty="0"/>
              <a:t>φτιάχνουμε έγχυμα </a:t>
            </a:r>
            <a:r>
              <a:rPr lang="el-GR" sz="3400" dirty="0" smtClean="0"/>
              <a:t>με μελισσόχορτο και πίνουμε μέχρι 5 κούπες την ημέρα (2 κουταλιές φρέσκο ή 1 ξερό μελισσόχορτο για κάθε μια κούπα νερό). </a:t>
            </a:r>
          </a:p>
          <a:p>
            <a:pPr marL="82296" indent="0" algn="just">
              <a:buNone/>
            </a:pPr>
            <a:endParaRPr lang="el-GR" sz="3400" i="1" dirty="0"/>
          </a:p>
          <a:p>
            <a:pPr marL="82296" indent="0" algn="just">
              <a:buNone/>
            </a:pPr>
            <a:endParaRPr lang="el-GR" sz="3400" i="1" dirty="0"/>
          </a:p>
        </p:txBody>
      </p:sp>
    </p:spTree>
    <p:extLst>
      <p:ext uri="{BB962C8B-B14F-4D97-AF65-F5344CB8AC3E}">
        <p14:creationId xmlns:p14="http://schemas.microsoft.com/office/powerpoint/2010/main" val="19928537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55000" lnSpcReduction="20000"/>
          </a:bodyPr>
          <a:lstStyle/>
          <a:p>
            <a:pPr marL="82296" indent="0" algn="just">
              <a:buNone/>
            </a:pPr>
            <a:r>
              <a:rPr lang="el-GR" dirty="0"/>
              <a:t> </a:t>
            </a:r>
            <a:r>
              <a:rPr lang="el-GR" dirty="0" smtClean="0"/>
              <a:t>                          Γαστρεντερικό</a:t>
            </a:r>
            <a:endParaRPr lang="el-GR" dirty="0"/>
          </a:p>
          <a:p>
            <a:pPr marL="82296" indent="0" algn="just">
              <a:buNone/>
            </a:pPr>
            <a:endParaRPr lang="el-GR" dirty="0"/>
          </a:p>
          <a:p>
            <a:pPr marL="82296" indent="0" algn="just">
              <a:buNone/>
            </a:pPr>
            <a:r>
              <a:rPr lang="en-GB" dirty="0" smtClean="0"/>
              <a:t>    </a:t>
            </a:r>
            <a:r>
              <a:rPr lang="el-GR" sz="3400" dirty="0" smtClean="0"/>
              <a:t>Σε περιπτώσεις</a:t>
            </a:r>
            <a:r>
              <a:rPr lang="en-GB" sz="3400" dirty="0" smtClean="0"/>
              <a:t> </a:t>
            </a:r>
            <a:r>
              <a:rPr lang="el-GR" sz="3400" u="sng" dirty="0" smtClean="0"/>
              <a:t>εμετού με ζαλάδες και ίλιγγο</a:t>
            </a:r>
            <a:r>
              <a:rPr lang="el-GR" sz="3400" dirty="0" smtClean="0"/>
              <a:t> τότε φτιάχνουμε έγχυμα με</a:t>
            </a:r>
            <a:r>
              <a:rPr lang="en-GB" sz="3400" dirty="0" smtClean="0"/>
              <a:t> </a:t>
            </a:r>
            <a:r>
              <a:rPr lang="el-GR" sz="3400" dirty="0" smtClean="0"/>
              <a:t>βαλλοτή </a:t>
            </a:r>
            <a:r>
              <a:rPr lang="en-GB" sz="3400" dirty="0" smtClean="0"/>
              <a:t>(Ballota nigra)</a:t>
            </a:r>
            <a:r>
              <a:rPr lang="el-GR" sz="3400" dirty="0" smtClean="0"/>
              <a:t> και πίνουμε μέχρι 5 κούπες την ημέρα. </a:t>
            </a:r>
          </a:p>
          <a:p>
            <a:pPr marL="82296" indent="0" algn="just">
              <a:buNone/>
            </a:pPr>
            <a:endParaRPr lang="el-GR" sz="3400" dirty="0"/>
          </a:p>
          <a:p>
            <a:pPr marL="82296" indent="0" algn="just">
              <a:buNone/>
            </a:pPr>
            <a:r>
              <a:rPr lang="en-GB" sz="1600" dirty="0"/>
              <a:t> </a:t>
            </a:r>
            <a:r>
              <a:rPr lang="el-GR" sz="3400" dirty="0"/>
              <a:t>Σε περιπτώσεις</a:t>
            </a:r>
            <a:r>
              <a:rPr lang="en-GB" sz="3400" dirty="0"/>
              <a:t> </a:t>
            </a:r>
            <a:r>
              <a:rPr lang="el-GR" sz="3400" u="sng" dirty="0" smtClean="0"/>
              <a:t>ναυτίας με πονοκέφαλο</a:t>
            </a:r>
            <a:r>
              <a:rPr lang="el-GR" sz="3400" dirty="0" smtClean="0"/>
              <a:t> τότε πίνουμε </a:t>
            </a:r>
            <a:r>
              <a:rPr lang="el-GR" sz="3400" dirty="0"/>
              <a:t>έγχυμα </a:t>
            </a:r>
            <a:r>
              <a:rPr lang="el-GR" sz="3400" dirty="0" smtClean="0"/>
              <a:t>ενός από τα παρακάτω φυτά μέχρι 5 φορές την ημέρα. Μέντα (</a:t>
            </a:r>
            <a:r>
              <a:rPr lang="en-GB" sz="3400" dirty="0" smtClean="0"/>
              <a:t>Mentha piperita), </a:t>
            </a:r>
            <a:r>
              <a:rPr lang="el-GR" sz="3400" dirty="0" smtClean="0"/>
              <a:t>φλισκούνι (</a:t>
            </a:r>
            <a:r>
              <a:rPr lang="en-GB" sz="3400" dirty="0" smtClean="0"/>
              <a:t>Mentha pulegium) </a:t>
            </a:r>
            <a:r>
              <a:rPr lang="el-GR" sz="3400" dirty="0" smtClean="0"/>
              <a:t>ή κινέζικη μέντα (</a:t>
            </a:r>
            <a:r>
              <a:rPr lang="en-GB" sz="3400" dirty="0" smtClean="0"/>
              <a:t>Bo he – Mentha haplocalyx)</a:t>
            </a:r>
            <a:r>
              <a:rPr lang="el-GR" sz="3400" dirty="0" smtClean="0"/>
              <a:t>. </a:t>
            </a:r>
          </a:p>
          <a:p>
            <a:pPr marL="82296" indent="0" algn="just">
              <a:buNone/>
            </a:pPr>
            <a:endParaRPr lang="el-GR" sz="3400" dirty="0"/>
          </a:p>
          <a:p>
            <a:pPr marL="82296" indent="0" algn="just">
              <a:buNone/>
            </a:pPr>
            <a:r>
              <a:rPr lang="el-GR" sz="3400" dirty="0"/>
              <a:t>Σε περιπτώσεις</a:t>
            </a:r>
            <a:r>
              <a:rPr lang="en-GB" sz="3400" dirty="0"/>
              <a:t> </a:t>
            </a:r>
            <a:r>
              <a:rPr lang="el-GR" sz="3400" u="sng" dirty="0" smtClean="0"/>
              <a:t>απώλειας όρεξης και εμετού </a:t>
            </a:r>
            <a:r>
              <a:rPr lang="el-GR" sz="3400" dirty="0" smtClean="0"/>
              <a:t>τότε </a:t>
            </a:r>
            <a:r>
              <a:rPr lang="el-GR" sz="3400" dirty="0"/>
              <a:t>φτιάχνουμε </a:t>
            </a:r>
            <a:r>
              <a:rPr lang="el-GR" sz="3400" dirty="0" smtClean="0"/>
              <a:t>αφέψημα</a:t>
            </a:r>
            <a:r>
              <a:rPr lang="en-GB" sz="3400" dirty="0" smtClean="0"/>
              <a:t> </a:t>
            </a:r>
            <a:r>
              <a:rPr lang="el-GR" sz="3400" dirty="0" smtClean="0"/>
              <a:t>από κωδώνοψι (</a:t>
            </a:r>
            <a:r>
              <a:rPr lang="en-GB" sz="3400" dirty="0" smtClean="0"/>
              <a:t>Codonopsis pilosula) </a:t>
            </a:r>
            <a:r>
              <a:rPr lang="el-GR" sz="3400" dirty="0" smtClean="0"/>
              <a:t>και πίνουμε 50 </a:t>
            </a:r>
            <a:r>
              <a:rPr lang="en-GB" sz="3400" dirty="0" smtClean="0"/>
              <a:t>ml </a:t>
            </a:r>
            <a:r>
              <a:rPr lang="el-GR" sz="3400" dirty="0" smtClean="0"/>
              <a:t>κάθε 2-3 ώρες ώσπου να σταματήσει ο εμετός ή με μέγιστη διάρκεια των 2 ημερών.  Σε περιπτώσεις ανορεξίας προσθέτουμε ρίζα ταραξάκου και κανέλα (από 5 γραμμάρια στην αρχική συνταγή). </a:t>
            </a:r>
            <a:endParaRPr lang="el-GR" sz="3400" i="1" dirty="0"/>
          </a:p>
          <a:p>
            <a:pPr marL="82296" indent="0" algn="just">
              <a:buNone/>
            </a:pPr>
            <a:endParaRPr lang="el-GR" sz="3400" i="1" dirty="0"/>
          </a:p>
        </p:txBody>
      </p:sp>
    </p:spTree>
    <p:extLst>
      <p:ext uri="{BB962C8B-B14F-4D97-AF65-F5344CB8AC3E}">
        <p14:creationId xmlns:p14="http://schemas.microsoft.com/office/powerpoint/2010/main" val="2753303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92500" lnSpcReduction="20000"/>
          </a:bodyPr>
          <a:lstStyle/>
          <a:p>
            <a:pPr algn="ctr"/>
            <a:r>
              <a:rPr lang="el-GR" u="sng" dirty="0" smtClean="0"/>
              <a:t>Αναπνευστικό</a:t>
            </a:r>
          </a:p>
          <a:p>
            <a:pPr marL="82296" indent="0">
              <a:buNone/>
            </a:pPr>
            <a:endParaRPr lang="el-GR" u="sng" dirty="0" smtClean="0"/>
          </a:p>
          <a:p>
            <a:pPr marL="82296" indent="0" algn="just">
              <a:buNone/>
            </a:pPr>
            <a:r>
              <a:rPr lang="el-GR" dirty="0" smtClean="0"/>
              <a:t>    Σε φλεγμονές του αναπνευστικού ενισχύουμε τη δράση του ανοσοποιητικού με </a:t>
            </a:r>
            <a:r>
              <a:rPr lang="el-GR" i="1" dirty="0" smtClean="0"/>
              <a:t>Εχινάκια</a:t>
            </a:r>
            <a:r>
              <a:rPr lang="el-GR" dirty="0" smtClean="0"/>
              <a:t> ή τη </a:t>
            </a:r>
            <a:r>
              <a:rPr lang="el-GR" i="1" dirty="0" smtClean="0"/>
              <a:t>Βαπτίσια</a:t>
            </a:r>
            <a:r>
              <a:rPr lang="el-GR" dirty="0" smtClean="0"/>
              <a:t> και συμπληρώνουμε με προσαρμογόνα βότανα  ( π.χ. </a:t>
            </a:r>
            <a:r>
              <a:rPr lang="el-GR" i="1" dirty="0" smtClean="0"/>
              <a:t>Αστράγαλος</a:t>
            </a:r>
            <a:r>
              <a:rPr lang="el-GR" dirty="0" smtClean="0"/>
              <a:t>), για χρόνιες παθήσεις. </a:t>
            </a:r>
          </a:p>
          <a:p>
            <a:pPr marL="82296" indent="0" algn="just">
              <a:buNone/>
            </a:pPr>
            <a:r>
              <a:rPr lang="el-GR" dirty="0"/>
              <a:t> </a:t>
            </a:r>
            <a:r>
              <a:rPr lang="el-GR" dirty="0" smtClean="0"/>
              <a:t> </a:t>
            </a:r>
          </a:p>
          <a:p>
            <a:pPr marL="82296" indent="0" algn="just">
              <a:buNone/>
            </a:pPr>
            <a:r>
              <a:rPr lang="el-GR" dirty="0"/>
              <a:t> </a:t>
            </a:r>
            <a:r>
              <a:rPr lang="el-GR" dirty="0" smtClean="0"/>
              <a:t>   Ανάλογα με ποια μέρη του οργανισμού έχουν επηρεαστεί με τη φλεγμονή διαλέγουμε τα καταλληλότερα βότανα από τις επόμενες λίστες.  </a:t>
            </a:r>
          </a:p>
          <a:p>
            <a:endParaRPr lang="en-GB" dirty="0"/>
          </a:p>
        </p:txBody>
      </p:sp>
    </p:spTree>
    <p:extLst>
      <p:ext uri="{BB962C8B-B14F-4D97-AF65-F5344CB8AC3E}">
        <p14:creationId xmlns:p14="http://schemas.microsoft.com/office/powerpoint/2010/main" val="18440118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62500" lnSpcReduction="20000"/>
          </a:bodyPr>
          <a:lstStyle/>
          <a:p>
            <a:pPr marL="82296" indent="0" algn="just">
              <a:buNone/>
            </a:pPr>
            <a:r>
              <a:rPr lang="el-GR" dirty="0"/>
              <a:t> </a:t>
            </a:r>
            <a:r>
              <a:rPr lang="el-GR" dirty="0" smtClean="0"/>
              <a:t>                          Γαστρεντερικό</a:t>
            </a:r>
            <a:endParaRPr lang="el-GR" dirty="0"/>
          </a:p>
          <a:p>
            <a:pPr marL="82296" indent="0" algn="just">
              <a:buNone/>
            </a:pPr>
            <a:endParaRPr lang="el-GR" dirty="0"/>
          </a:p>
          <a:p>
            <a:pPr marL="82296" indent="0" algn="just">
              <a:buNone/>
            </a:pPr>
            <a:r>
              <a:rPr lang="en-GB" dirty="0" smtClean="0"/>
              <a:t>    </a:t>
            </a:r>
            <a:r>
              <a:rPr lang="el-GR" sz="3400" dirty="0" smtClean="0"/>
              <a:t>Σε περιπτώσεις</a:t>
            </a:r>
            <a:r>
              <a:rPr lang="en-GB" sz="3400" dirty="0" smtClean="0"/>
              <a:t> </a:t>
            </a:r>
            <a:r>
              <a:rPr lang="el-GR" sz="3400" u="sng" dirty="0" smtClean="0"/>
              <a:t>φουσκωμάτων και αερίων </a:t>
            </a:r>
            <a:r>
              <a:rPr lang="el-GR" sz="3400" dirty="0" smtClean="0"/>
              <a:t>τότε διαλέγουμε 1 βότανο από την κατηγορία των προστατευτικών  βοτάνων και 2 από τα βότανα κατά των τυμπανισμών, κάνουμε έγχυμα και πίνουμε μέχρι 5 κούπες την ημέρα. </a:t>
            </a:r>
          </a:p>
          <a:p>
            <a:pPr marL="82296" indent="0" algn="just">
              <a:buNone/>
            </a:pPr>
            <a:endParaRPr lang="el-GR" sz="3400" dirty="0"/>
          </a:p>
          <a:p>
            <a:pPr marL="82296" indent="0" algn="just">
              <a:buNone/>
            </a:pPr>
            <a:r>
              <a:rPr lang="el-GR" sz="3400" dirty="0" smtClean="0"/>
              <a:t>Προστατευτικά: Κενταύριο, γεντιανή</a:t>
            </a:r>
          </a:p>
          <a:p>
            <a:pPr marL="82296" indent="0" algn="just">
              <a:buNone/>
            </a:pPr>
            <a:r>
              <a:rPr lang="el-GR" sz="3400" dirty="0" smtClean="0"/>
              <a:t>Κατά των τυμπανισμών: μάραθος, γλυκάνισος, κάρδαμο, λουίζα, μέντα</a:t>
            </a:r>
            <a:endParaRPr lang="en-GB" sz="3400" dirty="0" smtClean="0"/>
          </a:p>
          <a:p>
            <a:pPr marL="82296" indent="0" algn="just">
              <a:buNone/>
            </a:pPr>
            <a:endParaRPr lang="en-GB" sz="3400" dirty="0"/>
          </a:p>
          <a:p>
            <a:pPr marL="82296" indent="0" algn="just">
              <a:buNone/>
            </a:pPr>
            <a:r>
              <a:rPr lang="en-GB" sz="2400" dirty="0"/>
              <a:t> </a:t>
            </a:r>
            <a:r>
              <a:rPr lang="el-GR" sz="3400" dirty="0"/>
              <a:t>Σε περιπτώσεις</a:t>
            </a:r>
            <a:r>
              <a:rPr lang="en-GB" sz="3400" dirty="0"/>
              <a:t> </a:t>
            </a:r>
            <a:r>
              <a:rPr lang="el-GR" sz="3400" u="sng" dirty="0" smtClean="0"/>
              <a:t>πληγών στα ούλα και άφθες </a:t>
            </a:r>
            <a:r>
              <a:rPr lang="el-GR" sz="3400" dirty="0"/>
              <a:t>τότε </a:t>
            </a:r>
            <a:r>
              <a:rPr lang="el-GR" sz="3400" dirty="0" smtClean="0"/>
              <a:t>κάνουμε έγχυμα από εχινάκια, γλυκόριζα, φασκόμηλο και προσθέτουμε βάμμα μύρου και κάνουμε γαργάρες μέχρι 5 φορές την ημέρα.  </a:t>
            </a:r>
            <a:endParaRPr lang="el-GR" sz="3400" dirty="0"/>
          </a:p>
          <a:p>
            <a:pPr marL="82296" indent="0" algn="just">
              <a:buNone/>
            </a:pPr>
            <a:r>
              <a:rPr lang="en-GB" sz="1600" dirty="0"/>
              <a:t> </a:t>
            </a:r>
            <a:endParaRPr lang="el-GR" sz="3400" i="1" dirty="0"/>
          </a:p>
        </p:txBody>
      </p:sp>
    </p:spTree>
    <p:extLst>
      <p:ext uri="{BB962C8B-B14F-4D97-AF65-F5344CB8AC3E}">
        <p14:creationId xmlns:p14="http://schemas.microsoft.com/office/powerpoint/2010/main" val="7079687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55000" lnSpcReduction="20000"/>
          </a:bodyPr>
          <a:lstStyle/>
          <a:p>
            <a:pPr marL="82296" indent="0" algn="just">
              <a:buNone/>
            </a:pPr>
            <a:r>
              <a:rPr lang="el-GR" dirty="0"/>
              <a:t> </a:t>
            </a:r>
            <a:r>
              <a:rPr lang="el-GR" dirty="0" smtClean="0"/>
              <a:t>                          Γαστρεντερικό</a:t>
            </a:r>
            <a:endParaRPr lang="el-GR" dirty="0"/>
          </a:p>
          <a:p>
            <a:pPr marL="82296" indent="0" algn="just">
              <a:buNone/>
            </a:pPr>
            <a:endParaRPr lang="el-GR" dirty="0"/>
          </a:p>
          <a:p>
            <a:pPr marL="82296" indent="0" algn="just">
              <a:buNone/>
            </a:pPr>
            <a:r>
              <a:rPr lang="en-GB" dirty="0" smtClean="0"/>
              <a:t>    </a:t>
            </a:r>
            <a:r>
              <a:rPr lang="el-GR" sz="3400" dirty="0" smtClean="0"/>
              <a:t>Σε περιπτώσεις</a:t>
            </a:r>
            <a:r>
              <a:rPr lang="en-GB" sz="3400" dirty="0" smtClean="0"/>
              <a:t> </a:t>
            </a:r>
            <a:r>
              <a:rPr lang="el-GR" sz="3400" u="sng" dirty="0" smtClean="0"/>
              <a:t>δυσκοιλιότητας</a:t>
            </a:r>
            <a:r>
              <a:rPr lang="el-GR" sz="3400" dirty="0" smtClean="0"/>
              <a:t> επιλέγουμε 2 από τα ήπια καθαρκτικά (ρουμπάρμπ, ρίζα ταραξάκου, γλυκόριζα και αγριολάπαθο) και κάνουμε αφέψημα από αυτά και πίνουμε  βράδυ πριν κοιμηθούμε. Αν στις επόμενες 2 μέρες δεν λειτουργήσει τότε κάνουμε το ίδιο με την σέννα (3-6 θύλακες) και τζίντζερ (2-3 φέτες φρέσκο – 1 γραμμάριο) . </a:t>
            </a:r>
          </a:p>
          <a:p>
            <a:pPr marL="82296" indent="0" algn="just">
              <a:buNone/>
            </a:pPr>
            <a:endParaRPr lang="el-GR" sz="3400" dirty="0"/>
          </a:p>
          <a:p>
            <a:pPr marL="82296" indent="0" algn="just">
              <a:buNone/>
            </a:pPr>
            <a:r>
              <a:rPr lang="el-GR" sz="3400" dirty="0" smtClean="0"/>
              <a:t>Αν υπάρχουν και γαστρεντερικοί σπασμοί τότε προσθέτουμε βιμπούρνο και χαμομήλι.</a:t>
            </a:r>
          </a:p>
          <a:p>
            <a:pPr marL="82296" indent="0" algn="just">
              <a:buNone/>
            </a:pPr>
            <a:endParaRPr lang="el-GR" sz="3400" dirty="0"/>
          </a:p>
          <a:p>
            <a:pPr marL="82296" indent="0" algn="just">
              <a:buNone/>
            </a:pPr>
            <a:r>
              <a:rPr lang="el-GR" sz="3400" dirty="0" smtClean="0"/>
              <a:t>Σε αυτή την περίοδο τρώμε σύκα, μήλα και δαμάσκηνα (ακόμα και σε μαρμελάδα με ελάχιστη ζάχαρη) και πίνουμε ψύλλιο 3 φορές την ημέρα. </a:t>
            </a:r>
          </a:p>
          <a:p>
            <a:pPr marL="82296" indent="0" algn="just">
              <a:buNone/>
            </a:pPr>
            <a:endParaRPr lang="en-GB" sz="3400" dirty="0"/>
          </a:p>
          <a:p>
            <a:pPr marL="82296" indent="0" algn="just">
              <a:buNone/>
            </a:pPr>
            <a:r>
              <a:rPr lang="en-GB" sz="1600" dirty="0" smtClean="0"/>
              <a:t> </a:t>
            </a:r>
            <a:endParaRPr lang="el-GR" sz="3400" i="1" dirty="0"/>
          </a:p>
        </p:txBody>
      </p:sp>
    </p:spTree>
    <p:extLst>
      <p:ext uri="{BB962C8B-B14F-4D97-AF65-F5344CB8AC3E}">
        <p14:creationId xmlns:p14="http://schemas.microsoft.com/office/powerpoint/2010/main" val="42537303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55000" lnSpcReduction="20000"/>
          </a:bodyPr>
          <a:lstStyle/>
          <a:p>
            <a:pPr marL="82296" indent="0" algn="just">
              <a:buNone/>
            </a:pPr>
            <a:r>
              <a:rPr lang="el-GR" dirty="0"/>
              <a:t> </a:t>
            </a:r>
            <a:r>
              <a:rPr lang="el-GR" dirty="0" smtClean="0"/>
              <a:t>                          Γαστρεντερικό</a:t>
            </a:r>
            <a:endParaRPr lang="el-GR" dirty="0"/>
          </a:p>
          <a:p>
            <a:pPr marL="82296" indent="0" algn="just">
              <a:buNone/>
            </a:pPr>
            <a:endParaRPr lang="el-GR" dirty="0"/>
          </a:p>
          <a:p>
            <a:pPr marL="82296" indent="0" algn="just">
              <a:buNone/>
            </a:pPr>
            <a:r>
              <a:rPr lang="en-GB" dirty="0" smtClean="0"/>
              <a:t>    </a:t>
            </a:r>
            <a:r>
              <a:rPr lang="el-GR" sz="3400" dirty="0" smtClean="0"/>
              <a:t>Σε περιπτώσεις</a:t>
            </a:r>
            <a:r>
              <a:rPr lang="en-GB" sz="3400" dirty="0" smtClean="0"/>
              <a:t> </a:t>
            </a:r>
            <a:r>
              <a:rPr lang="el-GR" sz="3400" u="sng" dirty="0" smtClean="0"/>
              <a:t>διάρροιας </a:t>
            </a:r>
            <a:r>
              <a:rPr lang="el-GR" sz="3400" dirty="0" smtClean="0"/>
              <a:t>επιλέγουμε 1 φυτό από την κάθε λίστα, προσθέτουμε και ένα μέρος μέντα και πίνουμε μέχρι 3 φορές την ημέρα. </a:t>
            </a:r>
          </a:p>
          <a:p>
            <a:pPr marL="82296" indent="0" algn="just">
              <a:buNone/>
            </a:pPr>
            <a:r>
              <a:rPr lang="el-GR" sz="3400" u="sng" dirty="0" smtClean="0"/>
              <a:t>Στυπτικά βότανα:</a:t>
            </a:r>
            <a:r>
              <a:rPr lang="el-GR" sz="3400" dirty="0" smtClean="0"/>
              <a:t> Αγριμόνιο, φασκόμηλο, </a:t>
            </a:r>
            <a:r>
              <a:rPr lang="en-GB" sz="3400" dirty="0" smtClean="0"/>
              <a:t>bael (Aegle marmelos), </a:t>
            </a:r>
            <a:r>
              <a:rPr lang="el-GR" sz="3400" dirty="0" smtClean="0"/>
              <a:t>πολύγονο (</a:t>
            </a:r>
            <a:r>
              <a:rPr lang="en-GB" sz="3400" dirty="0" smtClean="0"/>
              <a:t>Polygonum bistorta), </a:t>
            </a:r>
            <a:r>
              <a:rPr lang="el-GR" sz="3400" dirty="0" smtClean="0"/>
              <a:t>μαύρη ακακία </a:t>
            </a:r>
            <a:r>
              <a:rPr lang="en-GB" sz="3400" dirty="0" smtClean="0"/>
              <a:t>(Acacia catechu). </a:t>
            </a:r>
          </a:p>
          <a:p>
            <a:pPr marL="82296" indent="0" algn="just">
              <a:buNone/>
            </a:pPr>
            <a:r>
              <a:rPr lang="el-GR" sz="3400" u="sng" dirty="0" smtClean="0"/>
              <a:t>Μαλακτικά βότανα: </a:t>
            </a:r>
            <a:r>
              <a:rPr lang="el-GR" sz="3400" dirty="0" smtClean="0"/>
              <a:t>ψύλλιο, αλθαία</a:t>
            </a:r>
          </a:p>
          <a:p>
            <a:pPr marL="82296" indent="0" algn="just">
              <a:buNone/>
            </a:pPr>
            <a:endParaRPr lang="el-GR" sz="3400" dirty="0"/>
          </a:p>
          <a:p>
            <a:pPr marL="82296" indent="0" algn="just">
              <a:buNone/>
            </a:pPr>
            <a:r>
              <a:rPr lang="el-GR" sz="3400" dirty="0"/>
              <a:t>Σε περιπτώσεις</a:t>
            </a:r>
            <a:r>
              <a:rPr lang="en-GB" sz="3400" dirty="0"/>
              <a:t> </a:t>
            </a:r>
            <a:r>
              <a:rPr lang="el-GR" sz="3400" u="sng" dirty="0" smtClean="0"/>
              <a:t>στομαχικής οξύτητας – οισοφαγική παλινδρόμησης </a:t>
            </a:r>
            <a:r>
              <a:rPr lang="el-GR" sz="3400" dirty="0" smtClean="0"/>
              <a:t>επιλέγουμε 2 φυτά </a:t>
            </a:r>
            <a:r>
              <a:rPr lang="el-GR" sz="3400" dirty="0"/>
              <a:t>από την </a:t>
            </a:r>
            <a:r>
              <a:rPr lang="el-GR" sz="3400" dirty="0" smtClean="0"/>
              <a:t>λίστα και φτιάχνουμε αφέψημα</a:t>
            </a:r>
            <a:r>
              <a:rPr lang="el-GR" sz="3400" dirty="0"/>
              <a:t> πίνουμε μέχρι 3 φορές την ημέρα</a:t>
            </a:r>
            <a:r>
              <a:rPr lang="el-GR" sz="3400" dirty="0" smtClean="0"/>
              <a:t>. </a:t>
            </a:r>
          </a:p>
          <a:p>
            <a:pPr marL="82296" indent="0" algn="just">
              <a:buNone/>
            </a:pPr>
            <a:r>
              <a:rPr lang="el-GR" sz="3400" dirty="0" smtClean="0"/>
              <a:t>Φιλιπέντουλα, μάραθος, γλυκάνισος, χαμομήλι, αλθαία</a:t>
            </a:r>
          </a:p>
          <a:p>
            <a:pPr marL="82296" indent="0" algn="just">
              <a:buNone/>
            </a:pPr>
            <a:endParaRPr lang="el-GR" sz="3400" dirty="0"/>
          </a:p>
          <a:p>
            <a:pPr marL="82296" indent="0" algn="just">
              <a:buNone/>
            </a:pPr>
            <a:r>
              <a:rPr lang="el-GR" sz="3400" dirty="0" smtClean="0"/>
              <a:t>Παράλληλα πίνουμε και σκόνη </a:t>
            </a:r>
            <a:r>
              <a:rPr lang="en-GB" sz="3400" dirty="0" smtClean="0"/>
              <a:t>slippery elm </a:t>
            </a:r>
            <a:r>
              <a:rPr lang="el-GR" sz="3400" dirty="0" smtClean="0"/>
              <a:t>με κανέλα και γαρύφαλλο (τριμμένα). </a:t>
            </a:r>
          </a:p>
        </p:txBody>
      </p:sp>
    </p:spTree>
    <p:extLst>
      <p:ext uri="{BB962C8B-B14F-4D97-AF65-F5344CB8AC3E}">
        <p14:creationId xmlns:p14="http://schemas.microsoft.com/office/powerpoint/2010/main" val="23487700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55000" lnSpcReduction="20000"/>
          </a:bodyPr>
          <a:lstStyle/>
          <a:p>
            <a:pPr marL="82296" indent="0" algn="just">
              <a:buNone/>
            </a:pPr>
            <a:r>
              <a:rPr lang="el-GR" dirty="0"/>
              <a:t> </a:t>
            </a:r>
            <a:r>
              <a:rPr lang="el-GR" dirty="0" smtClean="0"/>
              <a:t>                          Νευρολογικό</a:t>
            </a:r>
            <a:endParaRPr lang="el-GR" dirty="0"/>
          </a:p>
          <a:p>
            <a:pPr marL="82296" indent="0" algn="just">
              <a:buNone/>
            </a:pPr>
            <a:endParaRPr lang="el-GR" dirty="0"/>
          </a:p>
          <a:p>
            <a:pPr marL="82296" indent="0" algn="just">
              <a:buNone/>
            </a:pPr>
            <a:r>
              <a:rPr lang="en-GB" dirty="0" smtClean="0"/>
              <a:t>    </a:t>
            </a:r>
            <a:r>
              <a:rPr lang="el-GR" sz="3400" dirty="0" smtClean="0"/>
              <a:t>Σε περιπτώσεις</a:t>
            </a:r>
            <a:r>
              <a:rPr lang="en-GB" sz="3400" dirty="0" smtClean="0"/>
              <a:t> </a:t>
            </a:r>
            <a:r>
              <a:rPr lang="el-GR" sz="3400" u="sng" dirty="0" smtClean="0"/>
              <a:t>άγχους</a:t>
            </a:r>
            <a:r>
              <a:rPr lang="el-GR" sz="3400" dirty="0" smtClean="0"/>
              <a:t> φτιάχνουμε αφέψημα από νταμιάνα (</a:t>
            </a:r>
            <a:r>
              <a:rPr lang="en-GB" sz="3400" dirty="0" smtClean="0"/>
              <a:t>Turnera diffusa), </a:t>
            </a:r>
            <a:r>
              <a:rPr lang="el-GR" sz="3400" dirty="0" smtClean="0"/>
              <a:t>σκουτελάρια (</a:t>
            </a:r>
            <a:r>
              <a:rPr lang="en-GB" sz="3400" dirty="0" smtClean="0"/>
              <a:t>Scutellaria laterifolia) </a:t>
            </a:r>
            <a:r>
              <a:rPr lang="el-GR" sz="3400" dirty="0" smtClean="0"/>
              <a:t>ή μελισσόχορτο και πίνουμε μέχρι 4 φορές την ημέρα. </a:t>
            </a:r>
          </a:p>
          <a:p>
            <a:pPr marL="82296" indent="0" algn="just">
              <a:buNone/>
            </a:pPr>
            <a:endParaRPr lang="el-GR" sz="3400" dirty="0"/>
          </a:p>
          <a:p>
            <a:pPr marL="82296" indent="0" algn="just">
              <a:buNone/>
            </a:pPr>
            <a:r>
              <a:rPr lang="el-GR" sz="3400" dirty="0"/>
              <a:t>Σε περιπτώσεις</a:t>
            </a:r>
            <a:r>
              <a:rPr lang="en-GB" sz="3400" dirty="0"/>
              <a:t> </a:t>
            </a:r>
            <a:r>
              <a:rPr lang="el-GR" sz="3400" u="sng" dirty="0" smtClean="0"/>
              <a:t>κρίσεων πανικού </a:t>
            </a:r>
            <a:r>
              <a:rPr lang="el-GR" sz="3400" dirty="0" smtClean="0"/>
              <a:t>πίνουμε αφέψημα ή βάμμα (5 σταγόνες 1:5 βάμματος) από σκουτελάρια. </a:t>
            </a:r>
          </a:p>
          <a:p>
            <a:pPr marL="82296" indent="0" algn="just">
              <a:buNone/>
            </a:pPr>
            <a:endParaRPr lang="el-GR" sz="3400" dirty="0"/>
          </a:p>
          <a:p>
            <a:pPr marL="82296" indent="0" algn="just">
              <a:buNone/>
            </a:pPr>
            <a:r>
              <a:rPr lang="el-GR" sz="3400" dirty="0"/>
              <a:t>Για περιπτώσεις</a:t>
            </a:r>
            <a:r>
              <a:rPr lang="en-GB" sz="3400" dirty="0"/>
              <a:t> </a:t>
            </a:r>
            <a:r>
              <a:rPr lang="el-GR" sz="3400" u="sng" dirty="0" smtClean="0"/>
              <a:t>αδυναμίας, νευρολογικής εξάντλησης και μακρόχρονου άγχους</a:t>
            </a:r>
            <a:r>
              <a:rPr lang="el-GR" sz="3400" dirty="0"/>
              <a:t> </a:t>
            </a:r>
            <a:r>
              <a:rPr lang="el-GR" sz="3400" dirty="0" smtClean="0"/>
              <a:t>πίνουμε αφέψημα </a:t>
            </a:r>
            <a:r>
              <a:rPr lang="en-GB" sz="3400" dirty="0" smtClean="0"/>
              <a:t>withania (Withania somnifera), </a:t>
            </a:r>
            <a:r>
              <a:rPr lang="el-GR" sz="3400" dirty="0" smtClean="0"/>
              <a:t>ελευθερόκοκκου </a:t>
            </a:r>
            <a:r>
              <a:rPr lang="en-GB" sz="3400" dirty="0" smtClean="0"/>
              <a:t>(Eleftherococcus senticosus) </a:t>
            </a:r>
            <a:r>
              <a:rPr lang="el-GR" sz="3400" dirty="0" smtClean="0"/>
              <a:t>και κωδώνοψι). </a:t>
            </a:r>
          </a:p>
          <a:p>
            <a:pPr marL="82296" indent="0" algn="just">
              <a:buNone/>
            </a:pPr>
            <a:endParaRPr lang="el-GR" sz="3400" dirty="0" smtClean="0"/>
          </a:p>
          <a:p>
            <a:pPr marL="82296" indent="0" algn="just">
              <a:buNone/>
            </a:pPr>
            <a:r>
              <a:rPr lang="el-GR" sz="3400" dirty="0"/>
              <a:t>Σε περιπτώσεις</a:t>
            </a:r>
            <a:r>
              <a:rPr lang="en-GB" sz="3400" dirty="0"/>
              <a:t> </a:t>
            </a:r>
            <a:r>
              <a:rPr lang="el-GR" sz="3400" u="sng" dirty="0" smtClean="0"/>
              <a:t>νευραλγίας</a:t>
            </a:r>
            <a:r>
              <a:rPr lang="el-GR" sz="3400" dirty="0" smtClean="0"/>
              <a:t> προσθέτουμε σε 50</a:t>
            </a:r>
            <a:r>
              <a:rPr lang="en-GB" sz="3400" dirty="0" smtClean="0"/>
              <a:t>ml</a:t>
            </a:r>
            <a:r>
              <a:rPr lang="el-GR" sz="3400" dirty="0" smtClean="0"/>
              <a:t> βαλσαμόλαδο</a:t>
            </a:r>
            <a:r>
              <a:rPr lang="en-GB" sz="3400" dirty="0" smtClean="0"/>
              <a:t> </a:t>
            </a:r>
            <a:r>
              <a:rPr lang="el-GR" sz="3400" dirty="0" smtClean="0"/>
              <a:t>20 σταγόνες αιθέριο έλαιο λεβάντας, 20 γαρύφαλλο (μπαχαρικό) και 20 σταγόνες μέντας. </a:t>
            </a:r>
            <a:endParaRPr lang="el-GR" sz="3400" dirty="0"/>
          </a:p>
          <a:p>
            <a:pPr marL="82296" indent="0" algn="just">
              <a:buNone/>
            </a:pPr>
            <a:endParaRPr lang="el-GR" sz="3400" dirty="0" smtClean="0"/>
          </a:p>
        </p:txBody>
      </p:sp>
    </p:spTree>
    <p:extLst>
      <p:ext uri="{BB962C8B-B14F-4D97-AF65-F5344CB8AC3E}">
        <p14:creationId xmlns:p14="http://schemas.microsoft.com/office/powerpoint/2010/main" val="35872038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47500" lnSpcReduction="20000"/>
          </a:bodyPr>
          <a:lstStyle/>
          <a:p>
            <a:pPr marL="82296" indent="0" algn="just">
              <a:buNone/>
            </a:pPr>
            <a:r>
              <a:rPr lang="el-GR" dirty="0"/>
              <a:t> </a:t>
            </a:r>
            <a:r>
              <a:rPr lang="el-GR" dirty="0" smtClean="0"/>
              <a:t>                          Νευρολογικό</a:t>
            </a:r>
            <a:endParaRPr lang="el-GR" dirty="0"/>
          </a:p>
          <a:p>
            <a:pPr marL="82296" indent="0" algn="just">
              <a:buNone/>
            </a:pPr>
            <a:endParaRPr lang="el-GR" dirty="0"/>
          </a:p>
          <a:p>
            <a:pPr marL="82296" indent="0" algn="just">
              <a:buNone/>
            </a:pPr>
            <a:r>
              <a:rPr lang="en-GB" dirty="0" smtClean="0"/>
              <a:t>    </a:t>
            </a:r>
            <a:r>
              <a:rPr lang="el-GR" sz="3400" dirty="0" smtClean="0"/>
              <a:t>Σε περιπτώσεις</a:t>
            </a:r>
            <a:r>
              <a:rPr lang="en-GB" sz="3400" dirty="0" smtClean="0"/>
              <a:t> </a:t>
            </a:r>
            <a:r>
              <a:rPr lang="el-GR" sz="3400" u="sng" dirty="0" smtClean="0"/>
              <a:t>πονοκεφάλων ‘έντασης’ και σχετικούς με ιγμορίτιδα</a:t>
            </a:r>
            <a:r>
              <a:rPr lang="el-GR" sz="3400" dirty="0" smtClean="0"/>
              <a:t> φτιάχνουμε έγχυμα τίλιου και πίνουμε μέχρι 4 φορές την ημέρα. Τοπικά μπορούμε να βάλουμε στο κεφάλι μας σε 1 κουταλάκι του γλυκού έλαιο βάσης 5 σταγόνες λεβάντας και μέντας. </a:t>
            </a:r>
            <a:endParaRPr lang="el-GR" sz="3400" dirty="0"/>
          </a:p>
          <a:p>
            <a:pPr marL="82296" indent="0" algn="just">
              <a:buNone/>
            </a:pPr>
            <a:r>
              <a:rPr lang="el-GR" sz="3400" dirty="0"/>
              <a:t>Σε περιπτώσεις</a:t>
            </a:r>
            <a:r>
              <a:rPr lang="en-GB" sz="3400" dirty="0"/>
              <a:t> </a:t>
            </a:r>
            <a:r>
              <a:rPr lang="el-GR" sz="3400" u="sng" dirty="0" smtClean="0"/>
              <a:t>κρίσεων πανικού </a:t>
            </a:r>
            <a:r>
              <a:rPr lang="el-GR" sz="3400" dirty="0" smtClean="0"/>
              <a:t>πίνουμε αφέψημα ή βάμμα (5 σταγόνες 1:5 βάμματος) από σκουτελάρια. </a:t>
            </a:r>
          </a:p>
          <a:p>
            <a:pPr marL="82296" indent="0" algn="just">
              <a:buNone/>
            </a:pPr>
            <a:endParaRPr lang="el-GR" sz="3400" dirty="0"/>
          </a:p>
          <a:p>
            <a:pPr marL="82296" indent="0" algn="just">
              <a:buNone/>
            </a:pPr>
            <a:r>
              <a:rPr lang="el-GR" sz="3400" dirty="0"/>
              <a:t>Για περιπτώσεις</a:t>
            </a:r>
            <a:r>
              <a:rPr lang="en-GB" sz="3400" dirty="0"/>
              <a:t> </a:t>
            </a:r>
            <a:r>
              <a:rPr lang="el-GR" sz="3400" u="sng" dirty="0" smtClean="0"/>
              <a:t>υπερέντασης και νευρικής εξάντλησης</a:t>
            </a:r>
            <a:r>
              <a:rPr lang="el-GR" sz="3400" dirty="0" smtClean="0"/>
              <a:t> πίνουμε αφέψημα σταυροβότανου (</a:t>
            </a:r>
            <a:r>
              <a:rPr lang="en-GB" sz="3400" dirty="0" smtClean="0"/>
              <a:t>Verbena officinalis) </a:t>
            </a:r>
            <a:r>
              <a:rPr lang="el-GR" sz="3400" dirty="0" smtClean="0"/>
              <a:t>και</a:t>
            </a:r>
            <a:r>
              <a:rPr lang="en-GB" sz="3400" dirty="0" smtClean="0"/>
              <a:t> (Valeriana officinalis)</a:t>
            </a:r>
            <a:r>
              <a:rPr lang="el-GR" sz="3400" dirty="0" smtClean="0"/>
              <a:t>. Αν δεν κάνει η βαλεριάνα, μπορούμε να την αντικαταστήσουμε με το αγριολάχανο (</a:t>
            </a:r>
            <a:r>
              <a:rPr lang="en-GB" sz="3400" dirty="0" smtClean="0"/>
              <a:t>Lactuca virosa) </a:t>
            </a:r>
            <a:r>
              <a:rPr lang="el-GR" sz="3400" dirty="0" smtClean="0"/>
              <a:t>ή η ρολογιά (</a:t>
            </a:r>
            <a:r>
              <a:rPr lang="en-GB" sz="3400" dirty="0" smtClean="0"/>
              <a:t>Passiflora incarnate).</a:t>
            </a:r>
            <a:r>
              <a:rPr lang="el-GR" sz="3400" dirty="0" smtClean="0"/>
              <a:t> </a:t>
            </a:r>
            <a:endParaRPr lang="en-GB" sz="3400" dirty="0" smtClean="0"/>
          </a:p>
          <a:p>
            <a:pPr marL="82296" indent="0" algn="just">
              <a:buNone/>
            </a:pPr>
            <a:endParaRPr lang="el-GR" sz="3400" dirty="0" smtClean="0"/>
          </a:p>
          <a:p>
            <a:pPr marL="82296" indent="0" algn="just">
              <a:buNone/>
            </a:pPr>
            <a:r>
              <a:rPr lang="el-GR" sz="3400" dirty="0"/>
              <a:t>Σε περιπτώσεις</a:t>
            </a:r>
            <a:r>
              <a:rPr lang="en-GB" sz="3400" dirty="0"/>
              <a:t> </a:t>
            </a:r>
            <a:r>
              <a:rPr lang="el-GR" sz="3400" u="sng" dirty="0" smtClean="0"/>
              <a:t>ημικρανίας</a:t>
            </a:r>
            <a:r>
              <a:rPr lang="el-GR" sz="3400" dirty="0" smtClean="0"/>
              <a:t> </a:t>
            </a:r>
            <a:r>
              <a:rPr lang="en-GB" sz="3400" dirty="0" smtClean="0"/>
              <a:t>, </a:t>
            </a:r>
            <a:r>
              <a:rPr lang="el-GR" sz="3400" dirty="0" smtClean="0"/>
              <a:t>με τις πρώτες ενδείξεις ότι έρχεται, πίνουμε 10 σταγόνες βάμματος τανασέτου (</a:t>
            </a:r>
            <a:r>
              <a:rPr lang="en-GB" sz="3400" dirty="0" smtClean="0"/>
              <a:t>Tanacetum parthenium)</a:t>
            </a:r>
            <a:r>
              <a:rPr lang="el-GR" sz="3400" dirty="0" smtClean="0"/>
              <a:t>. Συμπληρωματικά μπορούμε να πίνουμε μέχρι 4 φορές την ημέρα έγχυμα σκουτελάριας και δεντρολίβανου. </a:t>
            </a:r>
          </a:p>
          <a:p>
            <a:pPr marL="82296" indent="0" algn="just">
              <a:buNone/>
            </a:pPr>
            <a:endParaRPr lang="el-GR" sz="3400" dirty="0"/>
          </a:p>
          <a:p>
            <a:pPr marL="82296" indent="0" algn="just">
              <a:buNone/>
            </a:pPr>
            <a:r>
              <a:rPr lang="el-GR" sz="3400" dirty="0" smtClean="0"/>
              <a:t>Για </a:t>
            </a:r>
            <a:r>
              <a:rPr lang="en-GB" sz="3400" u="sng" dirty="0" smtClean="0"/>
              <a:t>hangover</a:t>
            </a:r>
            <a:r>
              <a:rPr lang="el-GR" sz="3400" dirty="0" smtClean="0"/>
              <a:t> πίνουμε ρίζα από ταραξάκο, μέχρι 5 αφεψήματα την ημέρα.</a:t>
            </a:r>
          </a:p>
        </p:txBody>
      </p:sp>
    </p:spTree>
    <p:extLst>
      <p:ext uri="{BB962C8B-B14F-4D97-AF65-F5344CB8AC3E}">
        <p14:creationId xmlns:p14="http://schemas.microsoft.com/office/powerpoint/2010/main" val="5471322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55000" lnSpcReduction="20000"/>
          </a:bodyPr>
          <a:lstStyle/>
          <a:p>
            <a:pPr marL="82296" indent="0" algn="just">
              <a:buNone/>
            </a:pPr>
            <a:r>
              <a:rPr lang="el-GR" dirty="0"/>
              <a:t> </a:t>
            </a:r>
            <a:r>
              <a:rPr lang="el-GR" dirty="0" smtClean="0"/>
              <a:t>                          Νευρολογικό</a:t>
            </a:r>
            <a:endParaRPr lang="el-GR" dirty="0"/>
          </a:p>
          <a:p>
            <a:pPr marL="82296" indent="0" algn="just">
              <a:buNone/>
            </a:pPr>
            <a:endParaRPr lang="el-GR" dirty="0"/>
          </a:p>
          <a:p>
            <a:pPr marL="82296" indent="0" algn="just">
              <a:buNone/>
            </a:pPr>
            <a:r>
              <a:rPr lang="en-GB" dirty="0" smtClean="0"/>
              <a:t>    </a:t>
            </a:r>
            <a:r>
              <a:rPr lang="el-GR" sz="3400" dirty="0" smtClean="0"/>
              <a:t>Σε περιπτώσεις</a:t>
            </a:r>
            <a:r>
              <a:rPr lang="en-GB" sz="3400" dirty="0" smtClean="0"/>
              <a:t> </a:t>
            </a:r>
            <a:r>
              <a:rPr lang="el-GR" sz="3400" u="sng" dirty="0" smtClean="0"/>
              <a:t>αϋπνίας</a:t>
            </a:r>
            <a:r>
              <a:rPr lang="el-GR" sz="3400" dirty="0" smtClean="0"/>
              <a:t> επιλέγουμε ένα από τα βότανα της λίστας. Χαμομήλι, λεβάντα, τίλιο, πασσιφλόρα, λυκίσκος, αγριολάχανο. Τα φυτά είναι σε σειρά από το πιο αδύναμο (χαμομήλι) ως το πιο ισχυρό (αγριολάχανο). Αρχίζουμε από το χαμομήλι και πάμε στο επόμενο μέχρι να βρούμε ποιο χρειάζεται ο κάθε οργανισμός. 1- 2 αφεψήματα πριν πάμε για ύπνο. </a:t>
            </a:r>
          </a:p>
          <a:p>
            <a:pPr marL="82296" indent="0" algn="just">
              <a:buNone/>
            </a:pPr>
            <a:endParaRPr lang="el-GR" sz="3400" dirty="0"/>
          </a:p>
          <a:p>
            <a:pPr marL="82296" indent="0" algn="just">
              <a:buNone/>
            </a:pPr>
            <a:r>
              <a:rPr lang="el-GR" sz="3400" dirty="0"/>
              <a:t>Για περιπτώσεις</a:t>
            </a:r>
            <a:r>
              <a:rPr lang="en-GB" sz="3400" dirty="0"/>
              <a:t> </a:t>
            </a:r>
            <a:r>
              <a:rPr lang="el-GR" sz="3400" u="sng" dirty="0" smtClean="0"/>
              <a:t>υπερδραστήριο μυαλό</a:t>
            </a:r>
            <a:r>
              <a:rPr lang="el-GR" sz="3400" dirty="0" smtClean="0"/>
              <a:t> πίνουμε αφέψημα σκουτελάριας και λυκίσκου , μέχρι 4 κούπες τη μέρα. </a:t>
            </a:r>
          </a:p>
          <a:p>
            <a:pPr marL="82296" indent="0" algn="just">
              <a:buNone/>
            </a:pPr>
            <a:endParaRPr lang="el-GR" sz="3400" dirty="0" smtClean="0"/>
          </a:p>
          <a:p>
            <a:pPr marL="82296" indent="0" algn="just">
              <a:buNone/>
            </a:pPr>
            <a:r>
              <a:rPr lang="el-GR" sz="3400" dirty="0"/>
              <a:t>Σε περιπτώσεις</a:t>
            </a:r>
            <a:r>
              <a:rPr lang="en-GB" sz="3400" dirty="0"/>
              <a:t> </a:t>
            </a:r>
            <a:r>
              <a:rPr lang="el-GR" sz="3400" u="sng" dirty="0" smtClean="0"/>
              <a:t>πτωχού ύπνου και νευρικής εξάντλησης</a:t>
            </a:r>
            <a:r>
              <a:rPr lang="en-GB" sz="3400" dirty="0" smtClean="0"/>
              <a:t>, </a:t>
            </a:r>
            <a:r>
              <a:rPr lang="el-GR" sz="3400" dirty="0" smtClean="0"/>
              <a:t>τρώμε καθημερινά έως και 2 φορές την ημέρα </a:t>
            </a:r>
            <a:r>
              <a:rPr lang="el-GR" sz="3400" dirty="0" err="1" smtClean="0"/>
              <a:t>βρώμη</a:t>
            </a:r>
            <a:r>
              <a:rPr lang="el-GR" sz="3400" dirty="0" smtClean="0"/>
              <a:t>, πχ μούσλι, ή μπορούμε να κάνουμε έγχυμα και να πίνουμε μέχρι 4 φορές την ημέρα. </a:t>
            </a:r>
          </a:p>
          <a:p>
            <a:pPr marL="82296" indent="0" algn="just">
              <a:buNone/>
            </a:pPr>
            <a:endParaRPr lang="el-GR" sz="3400" dirty="0"/>
          </a:p>
        </p:txBody>
      </p:sp>
    </p:spTree>
    <p:extLst>
      <p:ext uri="{BB962C8B-B14F-4D97-AF65-F5344CB8AC3E}">
        <p14:creationId xmlns:p14="http://schemas.microsoft.com/office/powerpoint/2010/main" val="37523075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77500" lnSpcReduction="20000"/>
          </a:bodyPr>
          <a:lstStyle/>
          <a:p>
            <a:pPr marL="82296" indent="0" algn="just">
              <a:buNone/>
            </a:pPr>
            <a:r>
              <a:rPr lang="el-GR" dirty="0"/>
              <a:t> </a:t>
            </a:r>
            <a:r>
              <a:rPr lang="el-GR" dirty="0" smtClean="0"/>
              <a:t>                          Μυοσκελετικό</a:t>
            </a:r>
            <a:endParaRPr lang="el-GR" dirty="0"/>
          </a:p>
          <a:p>
            <a:pPr marL="82296" indent="0" algn="just">
              <a:buNone/>
            </a:pPr>
            <a:endParaRPr lang="el-GR" dirty="0"/>
          </a:p>
          <a:p>
            <a:pPr marL="82296" indent="0" algn="just">
              <a:buNone/>
            </a:pPr>
            <a:r>
              <a:rPr lang="en-GB" dirty="0" smtClean="0"/>
              <a:t>    </a:t>
            </a:r>
            <a:r>
              <a:rPr lang="el-GR" sz="3400" dirty="0" smtClean="0"/>
              <a:t>Σε περιπτώσεις</a:t>
            </a:r>
            <a:r>
              <a:rPr lang="en-GB" sz="3400" dirty="0" smtClean="0"/>
              <a:t> </a:t>
            </a:r>
            <a:r>
              <a:rPr lang="el-GR" sz="3400" u="sng" dirty="0" smtClean="0"/>
              <a:t>εξαρθρώσεων</a:t>
            </a:r>
            <a:r>
              <a:rPr lang="el-GR" sz="3400" dirty="0" smtClean="0"/>
              <a:t> τότε βάζουμε γαλάκτωμα άρνικας. </a:t>
            </a:r>
          </a:p>
          <a:p>
            <a:pPr marL="82296" indent="0" algn="just">
              <a:buNone/>
            </a:pPr>
            <a:endParaRPr lang="el-GR" sz="3400" dirty="0"/>
          </a:p>
          <a:p>
            <a:pPr marL="82296" indent="0" algn="just">
              <a:buNone/>
            </a:pPr>
            <a:r>
              <a:rPr lang="el-GR" sz="3400" dirty="0"/>
              <a:t>Σε περιπτώσεις</a:t>
            </a:r>
            <a:r>
              <a:rPr lang="en-GB" sz="3400" dirty="0"/>
              <a:t> </a:t>
            </a:r>
            <a:r>
              <a:rPr lang="el-GR" sz="3400" u="sng" dirty="0" smtClean="0"/>
              <a:t>σπασίματος</a:t>
            </a:r>
            <a:r>
              <a:rPr lang="el-GR" sz="3400" dirty="0" smtClean="0"/>
              <a:t> τότε </a:t>
            </a:r>
            <a:r>
              <a:rPr lang="el-GR" sz="3400" dirty="0"/>
              <a:t>βάζουμε γαλάκτωμα </a:t>
            </a:r>
            <a:r>
              <a:rPr lang="el-GR" sz="3400" dirty="0" smtClean="0"/>
              <a:t>σύμφυτου. </a:t>
            </a:r>
          </a:p>
          <a:p>
            <a:pPr marL="82296" indent="0" algn="just">
              <a:buNone/>
            </a:pPr>
            <a:endParaRPr lang="el-GR" sz="3400" dirty="0"/>
          </a:p>
          <a:p>
            <a:pPr marL="82296" indent="0" algn="just">
              <a:buNone/>
            </a:pPr>
            <a:r>
              <a:rPr lang="el-GR" sz="3400" dirty="0"/>
              <a:t>Για περιπτώσεις</a:t>
            </a:r>
            <a:r>
              <a:rPr lang="en-GB" sz="3400" dirty="0"/>
              <a:t> </a:t>
            </a:r>
            <a:r>
              <a:rPr lang="el-GR" sz="3400" u="sng" dirty="0" smtClean="0"/>
              <a:t>μυαλγιών</a:t>
            </a:r>
            <a:r>
              <a:rPr lang="el-GR" sz="3400" dirty="0" smtClean="0"/>
              <a:t> πίνουμε έγχυμα βιμπούρνου, μέχρι 5 φορές την ημέρα) και τοπικά απλώνουμε κατάπλασμα δεντρολίβανου, θυμαριού, μέντας και ευκάλυπτου. σκουτελάριας και λυκίσκου , μέχρι 4 κούπες τη μέρα. </a:t>
            </a:r>
          </a:p>
          <a:p>
            <a:pPr marL="82296" indent="0" algn="just">
              <a:buNone/>
            </a:pPr>
            <a:endParaRPr lang="el-GR" sz="3400" dirty="0" smtClean="0"/>
          </a:p>
          <a:p>
            <a:pPr marL="82296" indent="0" algn="just">
              <a:buNone/>
            </a:pPr>
            <a:endParaRPr lang="el-GR" sz="3400" dirty="0"/>
          </a:p>
        </p:txBody>
      </p:sp>
    </p:spTree>
    <p:extLst>
      <p:ext uri="{BB962C8B-B14F-4D97-AF65-F5344CB8AC3E}">
        <p14:creationId xmlns:p14="http://schemas.microsoft.com/office/powerpoint/2010/main" val="2530771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55000" lnSpcReduction="20000"/>
          </a:bodyPr>
          <a:lstStyle/>
          <a:p>
            <a:pPr marL="82296" indent="0" algn="just">
              <a:buNone/>
            </a:pPr>
            <a:r>
              <a:rPr lang="el-GR" dirty="0"/>
              <a:t> </a:t>
            </a:r>
            <a:r>
              <a:rPr lang="el-GR" dirty="0" smtClean="0"/>
              <a:t>                          Μυοσκελετικό</a:t>
            </a:r>
            <a:endParaRPr lang="el-GR" dirty="0"/>
          </a:p>
          <a:p>
            <a:pPr marL="82296" indent="0" algn="just">
              <a:buNone/>
            </a:pPr>
            <a:endParaRPr lang="el-GR" dirty="0"/>
          </a:p>
          <a:p>
            <a:pPr marL="82296" indent="0" algn="just">
              <a:buNone/>
            </a:pPr>
            <a:r>
              <a:rPr lang="en-GB" dirty="0" smtClean="0"/>
              <a:t>    </a:t>
            </a:r>
            <a:r>
              <a:rPr lang="el-GR" sz="3400" dirty="0" smtClean="0"/>
              <a:t>Σε περιπτώσεις</a:t>
            </a:r>
            <a:r>
              <a:rPr lang="en-GB" sz="3400" dirty="0" smtClean="0"/>
              <a:t> </a:t>
            </a:r>
            <a:r>
              <a:rPr lang="el-GR" sz="3400" u="sng" dirty="0" smtClean="0"/>
              <a:t>αρθρίτιδας και φλεγμονές των οστών</a:t>
            </a:r>
            <a:r>
              <a:rPr lang="el-GR" sz="3400" dirty="0" smtClean="0"/>
              <a:t> τότε κάνουμε αφέψημα από αρπαγόφυτο (</a:t>
            </a:r>
            <a:r>
              <a:rPr lang="en-GB" sz="3400" dirty="0" smtClean="0"/>
              <a:t>Harpagophytum procumbens)</a:t>
            </a:r>
            <a:r>
              <a:rPr lang="el-GR" sz="3400" dirty="0" smtClean="0"/>
              <a:t>, λευκή ιτιά </a:t>
            </a:r>
            <a:r>
              <a:rPr lang="en-GB" sz="3400" dirty="0" smtClean="0"/>
              <a:t>(Salix alba) </a:t>
            </a:r>
            <a:r>
              <a:rPr lang="el-GR" sz="3400" dirty="0" smtClean="0"/>
              <a:t>και σπόρων σέλινου</a:t>
            </a:r>
            <a:r>
              <a:rPr lang="en-GB" sz="3400" dirty="0" smtClean="0"/>
              <a:t> (Apiu</a:t>
            </a:r>
            <a:r>
              <a:rPr lang="en-GB" sz="3400" dirty="0"/>
              <a:t>m</a:t>
            </a:r>
            <a:r>
              <a:rPr lang="en-GB" sz="3400" dirty="0" smtClean="0"/>
              <a:t> graveolens)</a:t>
            </a:r>
            <a:r>
              <a:rPr lang="el-GR" sz="3400" dirty="0" smtClean="0"/>
              <a:t>.</a:t>
            </a:r>
            <a:r>
              <a:rPr lang="en-GB" sz="3400" dirty="0" smtClean="0"/>
              <a:t> </a:t>
            </a:r>
            <a:r>
              <a:rPr lang="el-GR" sz="3400" dirty="0" smtClean="0"/>
              <a:t>Βράζουμε 8 γραμμάρια από το καθένα σε 750 γραμμάρια νερού. Στραγγίζουμε και το χωρίζουμε σε 4 δόσεις για 4 φορές την ημέρα. </a:t>
            </a:r>
          </a:p>
          <a:p>
            <a:pPr marL="82296" indent="0" algn="just">
              <a:buNone/>
            </a:pPr>
            <a:endParaRPr lang="el-GR" sz="3400" dirty="0"/>
          </a:p>
          <a:p>
            <a:pPr marL="82296" indent="0" algn="just">
              <a:buNone/>
            </a:pPr>
            <a:r>
              <a:rPr lang="el-GR" sz="3400" dirty="0" smtClean="0"/>
              <a:t>   </a:t>
            </a:r>
            <a:r>
              <a:rPr lang="en-GB" sz="2000" dirty="0"/>
              <a:t> </a:t>
            </a:r>
            <a:r>
              <a:rPr lang="el-GR" sz="3400" dirty="0"/>
              <a:t>Σε περιπτώσεις</a:t>
            </a:r>
            <a:r>
              <a:rPr lang="en-GB" sz="3400" dirty="0"/>
              <a:t> </a:t>
            </a:r>
            <a:r>
              <a:rPr lang="el-GR" sz="3400" u="sng" dirty="0"/>
              <a:t>αρθρίτιδας </a:t>
            </a:r>
            <a:r>
              <a:rPr lang="el-GR" sz="3400" u="sng" dirty="0" smtClean="0"/>
              <a:t>που σχετίζονται με δυσπεψία ή με έλκη </a:t>
            </a:r>
            <a:r>
              <a:rPr lang="el-GR" sz="3400" dirty="0" smtClean="0"/>
              <a:t>τότε </a:t>
            </a:r>
            <a:r>
              <a:rPr lang="el-GR" sz="3400" dirty="0"/>
              <a:t>κάνουμε </a:t>
            </a:r>
            <a:r>
              <a:rPr lang="el-GR" sz="3400" dirty="0" smtClean="0"/>
              <a:t>έγχυμα με 2 μέρη φιλιπέντουλας και 1 μέρος σπόρων σέλινου και πίνουμε μέχρι 4 φορές την ημέρα. </a:t>
            </a:r>
          </a:p>
          <a:p>
            <a:pPr marL="82296" indent="0" algn="just">
              <a:buNone/>
            </a:pPr>
            <a:endParaRPr lang="el-GR" sz="3400" dirty="0"/>
          </a:p>
          <a:p>
            <a:pPr marL="82296" indent="0" algn="just">
              <a:buNone/>
            </a:pPr>
            <a:r>
              <a:rPr lang="el-GR" sz="3400" dirty="0"/>
              <a:t>Για περιπτώσεις</a:t>
            </a:r>
            <a:r>
              <a:rPr lang="en-GB" sz="3400" dirty="0"/>
              <a:t> </a:t>
            </a:r>
            <a:r>
              <a:rPr lang="el-GR" sz="3400" u="sng" dirty="0" smtClean="0"/>
              <a:t>δύσκαμπτων κλειδώσεων και με ύπαρξη πόνου</a:t>
            </a:r>
            <a:r>
              <a:rPr lang="el-GR" sz="3400" dirty="0" smtClean="0"/>
              <a:t> τότε τοπικά απλώνουμε βαλσαμόλαδο με λάδι σύμφυτου(από 5μλ το καθένα) αφού πρώτα έχουμε προσθέσει 20-40 σταγόνες αιθέριο έλαιο λεβάντας. </a:t>
            </a:r>
            <a:endParaRPr lang="en-GB" sz="3400" dirty="0" smtClean="0"/>
          </a:p>
          <a:p>
            <a:pPr marL="82296" indent="0" algn="just">
              <a:buNone/>
            </a:pPr>
            <a:r>
              <a:rPr lang="el-GR" sz="3400" dirty="0"/>
              <a:t>Σε περιπτώσεις</a:t>
            </a:r>
            <a:r>
              <a:rPr lang="en-GB" sz="3400" dirty="0"/>
              <a:t> </a:t>
            </a:r>
            <a:r>
              <a:rPr lang="el-GR" sz="3400" u="sng" dirty="0" smtClean="0"/>
              <a:t>ποδάγρας </a:t>
            </a:r>
            <a:r>
              <a:rPr lang="el-GR" sz="3400" dirty="0" smtClean="0"/>
              <a:t>τότε κάνουμε έγχυμα από σπόρους σέλινου και πίνουμε μέχρι 4 φορές την ημέρα. </a:t>
            </a:r>
            <a:endParaRPr lang="en-GB" sz="3400" dirty="0"/>
          </a:p>
          <a:p>
            <a:pPr marL="82296" indent="0" algn="just">
              <a:buNone/>
            </a:pPr>
            <a:endParaRPr lang="el-GR" sz="3400" dirty="0" smtClean="0"/>
          </a:p>
          <a:p>
            <a:pPr marL="82296" indent="0" algn="just">
              <a:buNone/>
            </a:pPr>
            <a:endParaRPr lang="el-GR" sz="3400" dirty="0"/>
          </a:p>
        </p:txBody>
      </p:sp>
    </p:spTree>
    <p:extLst>
      <p:ext uri="{BB962C8B-B14F-4D97-AF65-F5344CB8AC3E}">
        <p14:creationId xmlns:p14="http://schemas.microsoft.com/office/powerpoint/2010/main" val="42134367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40000" lnSpcReduction="20000"/>
          </a:bodyPr>
          <a:lstStyle/>
          <a:p>
            <a:pPr marL="82296" indent="0" algn="just">
              <a:buNone/>
            </a:pPr>
            <a:r>
              <a:rPr lang="el-GR" dirty="0"/>
              <a:t> </a:t>
            </a:r>
            <a:r>
              <a:rPr lang="el-GR" dirty="0" smtClean="0"/>
              <a:t>                          Μυοσκελετικό</a:t>
            </a:r>
            <a:endParaRPr lang="el-GR" dirty="0"/>
          </a:p>
          <a:p>
            <a:pPr marL="82296" indent="0" algn="just">
              <a:buNone/>
            </a:pPr>
            <a:endParaRPr lang="el-GR" dirty="0"/>
          </a:p>
          <a:p>
            <a:pPr marL="82296" indent="0" algn="just">
              <a:buNone/>
            </a:pPr>
            <a:r>
              <a:rPr lang="en-GB" dirty="0" smtClean="0"/>
              <a:t>    </a:t>
            </a:r>
            <a:r>
              <a:rPr lang="el-GR" sz="3400" dirty="0" smtClean="0"/>
              <a:t>Σε περιπτώσεις</a:t>
            </a:r>
            <a:r>
              <a:rPr lang="en-GB" sz="3400" dirty="0" smtClean="0"/>
              <a:t> </a:t>
            </a:r>
            <a:r>
              <a:rPr lang="el-GR" sz="3400" u="sng" dirty="0" smtClean="0"/>
              <a:t>πόνων στη μέση </a:t>
            </a:r>
            <a:r>
              <a:rPr lang="el-GR" sz="3400" dirty="0" smtClean="0"/>
              <a:t>τότε κάνουμε αφέψημα από αρπαγόφυτο (</a:t>
            </a:r>
            <a:r>
              <a:rPr lang="en-GB" sz="3400" dirty="0" smtClean="0"/>
              <a:t>Harpagophytum procumbens)</a:t>
            </a:r>
            <a:r>
              <a:rPr lang="el-GR" sz="3400" dirty="0" smtClean="0"/>
              <a:t>, λευκή ιτιά </a:t>
            </a:r>
            <a:r>
              <a:rPr lang="en-GB" sz="3400" dirty="0" smtClean="0"/>
              <a:t>(Salix alba) </a:t>
            </a:r>
            <a:r>
              <a:rPr lang="el-GR" sz="3400" dirty="0" smtClean="0"/>
              <a:t>και βιμπούρνου </a:t>
            </a:r>
            <a:r>
              <a:rPr lang="en-GB" sz="3400" dirty="0" smtClean="0"/>
              <a:t>(Viburnum opulus)</a:t>
            </a:r>
            <a:r>
              <a:rPr lang="el-GR" sz="3400" dirty="0" smtClean="0"/>
              <a:t>.</a:t>
            </a:r>
            <a:r>
              <a:rPr lang="en-GB" sz="3400" dirty="0" smtClean="0"/>
              <a:t> </a:t>
            </a:r>
            <a:r>
              <a:rPr lang="el-GR" sz="3400" dirty="0" smtClean="0"/>
              <a:t>Βράζουμε 8 γραμμάρια από το καθένα σε 750 γραμμάρια νερού. Στραγγίζουμε και το χωρίζουμε σε 4 δόσεις για 4 φορές την ημέρα. </a:t>
            </a:r>
          </a:p>
          <a:p>
            <a:pPr marL="82296" indent="0" algn="just">
              <a:buNone/>
            </a:pPr>
            <a:endParaRPr lang="el-GR" sz="3400" dirty="0"/>
          </a:p>
          <a:p>
            <a:pPr marL="82296" indent="0" algn="just">
              <a:buNone/>
            </a:pPr>
            <a:r>
              <a:rPr lang="el-GR" sz="3400" dirty="0" smtClean="0"/>
              <a:t>   </a:t>
            </a:r>
            <a:r>
              <a:rPr lang="en-GB" sz="2000" dirty="0"/>
              <a:t> </a:t>
            </a:r>
            <a:r>
              <a:rPr lang="el-GR" sz="3400" dirty="0" smtClean="0"/>
              <a:t>Στις ίδιες περιπτώσεις τοπικά μπορούμε να βάζουμε κατάπλασμα, κομπρέσες ή απλά επάλειψη με ελαφρύ μασάζ μέχρι να απορροφηθούν με τα εξής βότανα:</a:t>
            </a:r>
          </a:p>
          <a:p>
            <a:pPr marL="82296" indent="0" algn="just">
              <a:buNone/>
            </a:pPr>
            <a:r>
              <a:rPr lang="el-GR" sz="3400" dirty="0" smtClean="0"/>
              <a:t>Βιμπούρνο, ξανθόξυλο (</a:t>
            </a:r>
            <a:r>
              <a:rPr lang="en-GB" sz="3400" dirty="0" smtClean="0"/>
              <a:t>Zanthoxylum americanum), </a:t>
            </a:r>
            <a:r>
              <a:rPr lang="el-GR" sz="3400" dirty="0" smtClean="0"/>
              <a:t>θυμάρι, υπερικόν, λεβάντα, μαύρο πιπέρι, πιπέρι καγιέν  (μπούκοβο ή τσίλι). </a:t>
            </a:r>
          </a:p>
          <a:p>
            <a:pPr marL="82296" indent="0" algn="just">
              <a:buNone/>
            </a:pPr>
            <a:endParaRPr lang="el-GR" sz="3400" dirty="0" smtClean="0"/>
          </a:p>
          <a:p>
            <a:pPr marL="82296" indent="0" algn="just">
              <a:buNone/>
            </a:pPr>
            <a:r>
              <a:rPr lang="el-GR" sz="3400" dirty="0"/>
              <a:t>Σε περιπτώσεις</a:t>
            </a:r>
            <a:r>
              <a:rPr lang="en-GB" sz="3400" dirty="0"/>
              <a:t> </a:t>
            </a:r>
            <a:r>
              <a:rPr lang="el-GR" sz="3400" u="sng" dirty="0" smtClean="0"/>
              <a:t>αϋπνίας λόγω πόνων </a:t>
            </a:r>
            <a:r>
              <a:rPr lang="el-GR" sz="3400" u="sng" dirty="0"/>
              <a:t>στη μέση </a:t>
            </a:r>
            <a:r>
              <a:rPr lang="el-GR" sz="3400" dirty="0"/>
              <a:t>τότε κάνουμε αφέψημα από </a:t>
            </a:r>
            <a:r>
              <a:rPr lang="el-GR" sz="3400" dirty="0" smtClean="0"/>
              <a:t>πασσιφλόρα – ρολογιά </a:t>
            </a:r>
            <a:r>
              <a:rPr lang="en-GB" sz="3400" dirty="0" smtClean="0"/>
              <a:t>(Passiflora incarnata)</a:t>
            </a:r>
            <a:r>
              <a:rPr lang="el-GR" sz="3400" dirty="0" smtClean="0"/>
              <a:t>, βαλεριάνα </a:t>
            </a:r>
            <a:r>
              <a:rPr lang="en-GB" sz="3400" dirty="0" smtClean="0"/>
              <a:t>(Valeriana officinalis) </a:t>
            </a:r>
            <a:r>
              <a:rPr lang="el-GR" sz="3400" dirty="0"/>
              <a:t>και βιμπούρνου </a:t>
            </a:r>
            <a:r>
              <a:rPr lang="en-GB" sz="3400" dirty="0"/>
              <a:t>(Viburnum opulus)</a:t>
            </a:r>
            <a:r>
              <a:rPr lang="el-GR" sz="3400" dirty="0"/>
              <a:t>.</a:t>
            </a:r>
            <a:r>
              <a:rPr lang="en-GB" sz="3400" dirty="0"/>
              <a:t> </a:t>
            </a:r>
            <a:r>
              <a:rPr lang="el-GR" sz="3400" dirty="0"/>
              <a:t>Βράζουμε 8 γραμμάρια από το καθένα σε 750 γραμμάρια νερού. Στραγγίζουμε και το χωρίζουμε σε </a:t>
            </a:r>
            <a:r>
              <a:rPr lang="el-GR" sz="3400" dirty="0" smtClean="0"/>
              <a:t>4 </a:t>
            </a:r>
            <a:r>
              <a:rPr lang="el-GR" sz="3400" dirty="0"/>
              <a:t>δόσεις για </a:t>
            </a:r>
            <a:r>
              <a:rPr lang="el-GR" sz="3400" dirty="0" smtClean="0"/>
              <a:t>2 </a:t>
            </a:r>
            <a:r>
              <a:rPr lang="el-GR" sz="3400" dirty="0"/>
              <a:t>φορές </a:t>
            </a:r>
            <a:r>
              <a:rPr lang="el-GR" sz="3400" dirty="0" smtClean="0"/>
              <a:t>ο βράδυ πριν τον ύπνο.</a:t>
            </a:r>
          </a:p>
          <a:p>
            <a:pPr marL="82296" indent="0" algn="just">
              <a:buNone/>
            </a:pPr>
            <a:endParaRPr lang="el-GR" sz="3400" dirty="0"/>
          </a:p>
          <a:p>
            <a:pPr marL="82296" indent="0" algn="just">
              <a:buNone/>
            </a:pPr>
            <a:r>
              <a:rPr lang="el-GR" sz="3400" dirty="0" smtClean="0"/>
              <a:t>Μια πρόταση συνταγής θα ήταν η εξής: σε 10 </a:t>
            </a:r>
            <a:r>
              <a:rPr lang="en-GB" sz="3400" dirty="0" smtClean="0"/>
              <a:t>ml</a:t>
            </a:r>
            <a:r>
              <a:rPr lang="el-GR" sz="3400" dirty="0" smtClean="0"/>
              <a:t> βαλσαμόλαδο, προσθέτουμε 10 σταγόνες από αιθέρια έλαια του θυμαριού, λεβάντας, μαύρο πιπέρι και κάνουμε επάλειψη στην περιοχή. (Μπορούμε να αντικαταστήσουμε το βαλσαμόλαδο με λάδι καγιέν). Η ίδια συνταγή μπορεί να χρησιμοποιηθεί και σε </a:t>
            </a:r>
            <a:r>
              <a:rPr lang="el-GR" sz="3400" u="sng" dirty="0" smtClean="0"/>
              <a:t>περιπτώσεις νευραλγιών </a:t>
            </a:r>
            <a:r>
              <a:rPr lang="el-GR" sz="3400" dirty="0" smtClean="0"/>
              <a:t>που προέρχονται από μυοσκελετικά προβλήματα. </a:t>
            </a:r>
          </a:p>
        </p:txBody>
      </p:sp>
    </p:spTree>
    <p:extLst>
      <p:ext uri="{BB962C8B-B14F-4D97-AF65-F5344CB8AC3E}">
        <p14:creationId xmlns:p14="http://schemas.microsoft.com/office/powerpoint/2010/main" val="25466516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62500" lnSpcReduction="20000"/>
          </a:bodyPr>
          <a:lstStyle/>
          <a:p>
            <a:pPr marL="82296" indent="0" algn="just">
              <a:buNone/>
            </a:pPr>
            <a:r>
              <a:rPr lang="el-GR" dirty="0"/>
              <a:t> </a:t>
            </a:r>
            <a:r>
              <a:rPr lang="el-GR" dirty="0" smtClean="0"/>
              <a:t>                          Ουρολογικό</a:t>
            </a:r>
            <a:endParaRPr lang="el-GR" dirty="0"/>
          </a:p>
          <a:p>
            <a:pPr marL="82296" indent="0" algn="just">
              <a:buNone/>
            </a:pPr>
            <a:endParaRPr lang="el-GR" dirty="0"/>
          </a:p>
          <a:p>
            <a:pPr marL="82296" indent="0" algn="just">
              <a:buNone/>
            </a:pPr>
            <a:r>
              <a:rPr lang="en-GB" dirty="0" smtClean="0"/>
              <a:t>    </a:t>
            </a:r>
            <a:r>
              <a:rPr lang="el-GR" sz="3400" dirty="0" smtClean="0"/>
              <a:t>Σε περιπτώσεις</a:t>
            </a:r>
            <a:r>
              <a:rPr lang="en-GB" sz="3400" dirty="0" smtClean="0"/>
              <a:t> </a:t>
            </a:r>
            <a:r>
              <a:rPr lang="el-GR" sz="3400" u="sng" dirty="0" smtClean="0"/>
              <a:t>φλεγμονών στο ουροποιητικό</a:t>
            </a:r>
            <a:r>
              <a:rPr lang="el-GR" sz="3400" dirty="0" smtClean="0"/>
              <a:t> τότε ενισχύουμε το ανοσοποιητικό να καταπολεμήσει την φλεγμονή τρώγοντας σκόρδο σ</a:t>
            </a:r>
            <a:r>
              <a:rPr lang="el-GR" sz="3400" dirty="0"/>
              <a:t>τ</a:t>
            </a:r>
            <a:r>
              <a:rPr lang="el-GR" sz="3400" dirty="0" smtClean="0"/>
              <a:t>η δίαιτά μας και πίνουμε ρίζα εχινάκιας. </a:t>
            </a:r>
          </a:p>
          <a:p>
            <a:pPr marL="82296" indent="0" algn="just">
              <a:buNone/>
            </a:pPr>
            <a:endParaRPr lang="el-GR" sz="3400" dirty="0"/>
          </a:p>
          <a:p>
            <a:pPr marL="82296" indent="0" algn="just">
              <a:buNone/>
            </a:pPr>
            <a:r>
              <a:rPr lang="el-GR" sz="3400" dirty="0" smtClean="0"/>
              <a:t>   </a:t>
            </a:r>
            <a:r>
              <a:rPr lang="en-GB" sz="2000" dirty="0" smtClean="0"/>
              <a:t> </a:t>
            </a:r>
            <a:r>
              <a:rPr lang="el-GR" sz="3400" dirty="0" smtClean="0"/>
              <a:t>Στις ίδιες περιπτώσεις χυμός από μύρτιλλο ή από κρανμπερυ ή κράνα, χωρίς ζάχαρη κατά προτίμηση. </a:t>
            </a:r>
          </a:p>
          <a:p>
            <a:pPr marL="82296" indent="0" algn="just">
              <a:buNone/>
            </a:pPr>
            <a:endParaRPr lang="el-GR" sz="3400" dirty="0"/>
          </a:p>
          <a:p>
            <a:pPr marL="82296" indent="0" algn="just">
              <a:buNone/>
            </a:pPr>
            <a:r>
              <a:rPr lang="el-GR" sz="3400" dirty="0" smtClean="0"/>
              <a:t>  Επίσης κατά την διάρκεια των φλεγμονών διαλέγουμε 2 με 3 από τα επόμενα βότανα: </a:t>
            </a:r>
          </a:p>
          <a:p>
            <a:pPr marL="82296" indent="0" algn="just">
              <a:buNone/>
            </a:pPr>
            <a:endParaRPr lang="el-GR" sz="3400" dirty="0" smtClean="0"/>
          </a:p>
          <a:p>
            <a:pPr marL="82296" indent="0" algn="just">
              <a:buNone/>
            </a:pPr>
            <a:r>
              <a:rPr lang="el-GR" sz="3400" dirty="0" smtClean="0"/>
              <a:t>Αγάθοσμα (</a:t>
            </a:r>
            <a:r>
              <a:rPr lang="en-GB" sz="3400" dirty="0" smtClean="0"/>
              <a:t>Barosma betulina), </a:t>
            </a:r>
            <a:r>
              <a:rPr lang="el-GR" sz="3400" dirty="0" smtClean="0"/>
              <a:t>μουστάκια καλαμποκιού (</a:t>
            </a:r>
            <a:r>
              <a:rPr lang="en-GB" sz="3400" dirty="0" smtClean="0"/>
              <a:t>Zea mays), </a:t>
            </a:r>
            <a:r>
              <a:rPr lang="el-GR" sz="3400" dirty="0" smtClean="0"/>
              <a:t>αλθαία, αγριάδα (</a:t>
            </a:r>
            <a:r>
              <a:rPr lang="en-GB" sz="3400" dirty="0" smtClean="0"/>
              <a:t>Agropyron repens). </a:t>
            </a:r>
            <a:r>
              <a:rPr lang="el-GR" sz="3400" dirty="0" smtClean="0"/>
              <a:t>Μπορούμε να αντικαταστήσουμε το αγάθοσμα με τη χρυσόβεργα (</a:t>
            </a:r>
            <a:r>
              <a:rPr lang="en-GB" sz="3400" dirty="0" smtClean="0"/>
              <a:t>Solidago spp.) </a:t>
            </a:r>
            <a:r>
              <a:rPr lang="el-GR" sz="3400" dirty="0" smtClean="0"/>
              <a:t>και το γιουνίπερο (</a:t>
            </a:r>
            <a:r>
              <a:rPr lang="en-GB" sz="3400" dirty="0" smtClean="0"/>
              <a:t>Juniperus communis). </a:t>
            </a:r>
            <a:endParaRPr lang="el-GR" sz="3400" dirty="0" smtClean="0"/>
          </a:p>
          <a:p>
            <a:pPr marL="82296" indent="0" algn="just">
              <a:buNone/>
            </a:pPr>
            <a:endParaRPr lang="el-GR" sz="3400" dirty="0"/>
          </a:p>
        </p:txBody>
      </p:sp>
    </p:spTree>
    <p:extLst>
      <p:ext uri="{BB962C8B-B14F-4D97-AF65-F5344CB8AC3E}">
        <p14:creationId xmlns:p14="http://schemas.microsoft.com/office/powerpoint/2010/main" val="1580052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85000" lnSpcReduction="20000"/>
          </a:bodyPr>
          <a:lstStyle/>
          <a:p>
            <a:pPr algn="ctr"/>
            <a:r>
              <a:rPr lang="el-GR" dirty="0"/>
              <a:t>Αναπνευστικό</a:t>
            </a:r>
          </a:p>
          <a:p>
            <a:pPr marL="82296" indent="0">
              <a:buNone/>
            </a:pPr>
            <a:endParaRPr lang="el-GR" dirty="0"/>
          </a:p>
          <a:p>
            <a:pPr marL="82296" indent="0" algn="just">
              <a:buNone/>
            </a:pPr>
            <a:r>
              <a:rPr lang="el-GR" dirty="0" smtClean="0"/>
              <a:t>     Σχεδόν </a:t>
            </a:r>
            <a:r>
              <a:rPr lang="el-GR" dirty="0"/>
              <a:t>στις περισσότερες φλεγμονές του ανοσοποιητικού επηρεάζονται τα </a:t>
            </a:r>
            <a:r>
              <a:rPr lang="el-GR" u="sng" dirty="0" err="1" smtClean="0"/>
              <a:t>βλεννογόνα</a:t>
            </a:r>
            <a:r>
              <a:rPr lang="el-GR" u="sng" dirty="0" smtClean="0"/>
              <a:t> κύτταρα.</a:t>
            </a:r>
            <a:r>
              <a:rPr lang="el-GR" dirty="0" smtClean="0"/>
              <a:t> </a:t>
            </a:r>
            <a:r>
              <a:rPr lang="el-GR" dirty="0"/>
              <a:t>Τα καταλληλότερα βότανα για αυτά είναι το </a:t>
            </a:r>
            <a:r>
              <a:rPr lang="el-GR" i="1" dirty="0"/>
              <a:t>πεντάνευρο (</a:t>
            </a:r>
            <a:r>
              <a:rPr lang="en-GB" i="1" dirty="0"/>
              <a:t>Plantago spp.)</a:t>
            </a:r>
            <a:r>
              <a:rPr lang="el-GR" i="1" dirty="0"/>
              <a:t>, </a:t>
            </a:r>
            <a:r>
              <a:rPr lang="en-GB" i="1" dirty="0"/>
              <a:t>slippery elm (Ulmus rubra) </a:t>
            </a:r>
            <a:r>
              <a:rPr lang="en-GB" dirty="0"/>
              <a:t>, </a:t>
            </a:r>
            <a:r>
              <a:rPr lang="el-GR" dirty="0"/>
              <a:t>η </a:t>
            </a:r>
            <a:r>
              <a:rPr lang="el-GR" i="1" dirty="0"/>
              <a:t>γλυκόριζα (</a:t>
            </a:r>
            <a:r>
              <a:rPr lang="en-GB" i="1" dirty="0"/>
              <a:t>Glycyrrhiza glabra</a:t>
            </a:r>
            <a:r>
              <a:rPr lang="en-GB" i="1" dirty="0" smtClean="0"/>
              <a:t>), </a:t>
            </a:r>
            <a:r>
              <a:rPr lang="el-GR" i="1" dirty="0" smtClean="0"/>
              <a:t>η υδραστίδα (</a:t>
            </a:r>
            <a:r>
              <a:rPr lang="en-GB" i="1" dirty="0" smtClean="0"/>
              <a:t>Hydrastis </a:t>
            </a:r>
            <a:r>
              <a:rPr lang="en-GB" i="1" dirty="0"/>
              <a:t>c</a:t>
            </a:r>
            <a:r>
              <a:rPr lang="en-GB" i="1" dirty="0" smtClean="0"/>
              <a:t>anadensis) </a:t>
            </a:r>
            <a:r>
              <a:rPr lang="el-GR" dirty="0"/>
              <a:t>και η </a:t>
            </a:r>
            <a:r>
              <a:rPr lang="el-GR" i="1" dirty="0"/>
              <a:t>κανέλα (</a:t>
            </a:r>
            <a:r>
              <a:rPr lang="en-GB" i="1" dirty="0"/>
              <a:t>Cinnamonum zeylanicum).</a:t>
            </a:r>
            <a:r>
              <a:rPr lang="en-GB" dirty="0"/>
              <a:t> </a:t>
            </a:r>
            <a:endParaRPr lang="el-GR" dirty="0" smtClean="0"/>
          </a:p>
          <a:p>
            <a:pPr marL="82296" indent="0" algn="just">
              <a:buNone/>
            </a:pPr>
            <a:endParaRPr lang="el-GR" dirty="0" smtClean="0"/>
          </a:p>
          <a:p>
            <a:pPr marL="82296" indent="0" algn="just">
              <a:buNone/>
            </a:pPr>
            <a:r>
              <a:rPr lang="el-GR" dirty="0"/>
              <a:t> </a:t>
            </a:r>
            <a:r>
              <a:rPr lang="el-GR" dirty="0" smtClean="0"/>
              <a:t>    Αν </a:t>
            </a:r>
            <a:r>
              <a:rPr lang="el-GR" dirty="0"/>
              <a:t>υπάρχει </a:t>
            </a:r>
            <a:r>
              <a:rPr lang="el-GR" u="sng" dirty="0"/>
              <a:t>καταρροή</a:t>
            </a:r>
            <a:r>
              <a:rPr lang="el-GR" dirty="0"/>
              <a:t> προσθέτουμε </a:t>
            </a:r>
            <a:r>
              <a:rPr lang="el-GR" i="1" dirty="0" smtClean="0"/>
              <a:t>αγριμόνιο</a:t>
            </a:r>
            <a:r>
              <a:rPr lang="en-GB" i="1" dirty="0"/>
              <a:t> </a:t>
            </a:r>
            <a:r>
              <a:rPr lang="en-GB" i="1" dirty="0" smtClean="0"/>
              <a:t>(Agrimonium eupatorium), </a:t>
            </a:r>
            <a:r>
              <a:rPr lang="el-GR" i="1" dirty="0" smtClean="0"/>
              <a:t>αχίλλεια (</a:t>
            </a:r>
            <a:r>
              <a:rPr lang="en-GB" i="1" dirty="0" smtClean="0"/>
              <a:t>Achillea millefolium) </a:t>
            </a:r>
            <a:r>
              <a:rPr lang="el-GR" dirty="0" smtClean="0"/>
              <a:t>και </a:t>
            </a:r>
            <a:r>
              <a:rPr lang="el-GR" i="1" dirty="0" smtClean="0"/>
              <a:t>χρυσόβεργ</a:t>
            </a:r>
            <a:r>
              <a:rPr lang="el-GR" i="1" dirty="0"/>
              <a:t>α</a:t>
            </a:r>
            <a:r>
              <a:rPr lang="en-GB" dirty="0" smtClean="0"/>
              <a:t> </a:t>
            </a:r>
            <a:r>
              <a:rPr lang="en-GB" i="1" dirty="0" smtClean="0"/>
              <a:t>(Solidago spp.).</a:t>
            </a:r>
            <a:endParaRPr lang="en-GB" i="1" dirty="0"/>
          </a:p>
        </p:txBody>
      </p:sp>
    </p:spTree>
    <p:extLst>
      <p:ext uri="{BB962C8B-B14F-4D97-AF65-F5344CB8AC3E}">
        <p14:creationId xmlns:p14="http://schemas.microsoft.com/office/powerpoint/2010/main" val="15067867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55000" lnSpcReduction="20000"/>
          </a:bodyPr>
          <a:lstStyle/>
          <a:p>
            <a:pPr marL="82296" indent="0" algn="just">
              <a:buNone/>
            </a:pPr>
            <a:r>
              <a:rPr lang="el-GR" dirty="0"/>
              <a:t> </a:t>
            </a:r>
            <a:r>
              <a:rPr lang="el-GR" dirty="0" smtClean="0"/>
              <a:t>                          Ουρολογικό</a:t>
            </a:r>
            <a:endParaRPr lang="el-GR" dirty="0"/>
          </a:p>
          <a:p>
            <a:pPr marL="82296" indent="0" algn="just">
              <a:buNone/>
            </a:pPr>
            <a:endParaRPr lang="el-GR" dirty="0"/>
          </a:p>
          <a:p>
            <a:pPr marL="82296" indent="0" algn="just">
              <a:buNone/>
            </a:pPr>
            <a:r>
              <a:rPr lang="en-GB" dirty="0" smtClean="0"/>
              <a:t>    </a:t>
            </a:r>
            <a:r>
              <a:rPr lang="el-GR" sz="3400" dirty="0" smtClean="0"/>
              <a:t>Σε περιπτώσεις</a:t>
            </a:r>
            <a:r>
              <a:rPr lang="en-GB" sz="3400" dirty="0" smtClean="0"/>
              <a:t> </a:t>
            </a:r>
            <a:r>
              <a:rPr lang="el-GR" sz="3400" u="sng" dirty="0" smtClean="0"/>
              <a:t>μυκητιάσεων</a:t>
            </a:r>
            <a:r>
              <a:rPr lang="el-GR" sz="3400" dirty="0" smtClean="0"/>
              <a:t> τότε κόβουμε από τη διατροφή μας όσο γίνεται άλευρα από δημητριακά, αλκοόλ και άλλα προϊόντα με ζάχαρη και μαγιά. </a:t>
            </a:r>
          </a:p>
          <a:p>
            <a:pPr marL="82296" indent="0" algn="just">
              <a:buNone/>
            </a:pPr>
            <a:endParaRPr lang="el-GR" sz="3400" dirty="0"/>
          </a:p>
          <a:p>
            <a:pPr marL="82296" indent="0" algn="just">
              <a:buNone/>
            </a:pPr>
            <a:r>
              <a:rPr lang="el-GR" sz="3400" dirty="0" smtClean="0"/>
              <a:t>   </a:t>
            </a:r>
            <a:r>
              <a:rPr lang="en-GB" sz="2000" dirty="0" smtClean="0"/>
              <a:t> </a:t>
            </a:r>
            <a:r>
              <a:rPr lang="el-GR" sz="3400" dirty="0" smtClean="0"/>
              <a:t>Στις περιπτώσεις </a:t>
            </a:r>
            <a:r>
              <a:rPr lang="el-GR" sz="3400" u="sng" dirty="0" smtClean="0"/>
              <a:t>κάντιντας</a:t>
            </a:r>
            <a:r>
              <a:rPr lang="el-GR" sz="3400" dirty="0" smtClean="0"/>
              <a:t> μπορούμε να πάρουμε κάψουλες ή γαλακτοκομικά με προβιοτικά ή φυσικό γιαούρτι. Πλύσεις εσωτερικά στον κόλπο μπορεί να γίνουν με ξινόγαλα ή φυσικό γιαούρτι  . </a:t>
            </a:r>
          </a:p>
          <a:p>
            <a:pPr marL="82296" indent="0" algn="just">
              <a:buNone/>
            </a:pPr>
            <a:endParaRPr lang="el-GR" sz="3400" dirty="0"/>
          </a:p>
          <a:p>
            <a:pPr marL="82296" indent="0" algn="just">
              <a:buNone/>
            </a:pPr>
            <a:r>
              <a:rPr lang="el-GR" sz="3400" dirty="0" smtClean="0"/>
              <a:t>  Στις ίδιες περιπτώσεις φτιάχνουμε βράζουμε </a:t>
            </a:r>
            <a:r>
              <a:rPr lang="el-GR" sz="3400" i="1" dirty="0" smtClean="0"/>
              <a:t>λαπάτσο</a:t>
            </a:r>
            <a:r>
              <a:rPr lang="el-GR" sz="3400" dirty="0" smtClean="0"/>
              <a:t> </a:t>
            </a:r>
            <a:r>
              <a:rPr lang="el-GR" sz="3400" i="1" dirty="0" smtClean="0"/>
              <a:t>(</a:t>
            </a:r>
            <a:r>
              <a:rPr lang="en-GB" sz="3400" i="1" dirty="0" err="1" smtClean="0"/>
              <a:t>Tabebuia</a:t>
            </a:r>
            <a:r>
              <a:rPr lang="en-GB" sz="3400" i="1" dirty="0" smtClean="0"/>
              <a:t> spp</a:t>
            </a:r>
            <a:r>
              <a:rPr lang="en-GB" sz="3400" dirty="0" smtClean="0"/>
              <a:t>.)(1 </a:t>
            </a:r>
            <a:r>
              <a:rPr lang="el-GR" sz="3400" dirty="0" err="1" smtClean="0"/>
              <a:t>κτγ</a:t>
            </a:r>
            <a:r>
              <a:rPr lang="el-GR" sz="3400" dirty="0" smtClean="0"/>
              <a:t> τριμμένο φλοιό για κάθε μια κούπα νερού) και αφού το βγάλουμε από τη φωτιά, προσθέτουμε 1 </a:t>
            </a:r>
            <a:r>
              <a:rPr lang="el-GR" sz="3400" dirty="0" err="1" smtClean="0"/>
              <a:t>κτγ</a:t>
            </a:r>
            <a:r>
              <a:rPr lang="el-GR" sz="3400" dirty="0" smtClean="0"/>
              <a:t> από </a:t>
            </a:r>
            <a:r>
              <a:rPr lang="el-GR" sz="3400" i="1" dirty="0" smtClean="0"/>
              <a:t>σαμπούκο, καλέντουλα </a:t>
            </a:r>
            <a:r>
              <a:rPr lang="el-GR" sz="3400" dirty="0" smtClean="0"/>
              <a:t>και </a:t>
            </a:r>
            <a:r>
              <a:rPr lang="el-GR" sz="3400" i="1" dirty="0" smtClean="0"/>
              <a:t>θυμάρι</a:t>
            </a:r>
            <a:r>
              <a:rPr lang="el-GR" sz="3400" dirty="0" smtClean="0"/>
              <a:t> για κάθε μία κούπα νερού τα καπακώνουμε και τα αφήνουμε για 10 λεπτά. Στραγγίζουμε και πίνουμε </a:t>
            </a:r>
          </a:p>
          <a:p>
            <a:pPr marL="82296" indent="0" algn="just">
              <a:buNone/>
            </a:pPr>
            <a:endParaRPr lang="el-GR" sz="3400" dirty="0"/>
          </a:p>
        </p:txBody>
      </p:sp>
    </p:spTree>
    <p:extLst>
      <p:ext uri="{BB962C8B-B14F-4D97-AF65-F5344CB8AC3E}">
        <p14:creationId xmlns:p14="http://schemas.microsoft.com/office/powerpoint/2010/main" val="12034765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62500" lnSpcReduction="20000"/>
          </a:bodyPr>
          <a:lstStyle/>
          <a:p>
            <a:pPr marL="82296" indent="0" algn="just">
              <a:buNone/>
            </a:pPr>
            <a:r>
              <a:rPr lang="el-GR" dirty="0"/>
              <a:t> </a:t>
            </a:r>
            <a:r>
              <a:rPr lang="el-GR" dirty="0" smtClean="0"/>
              <a:t>                          Ουρολογικό</a:t>
            </a:r>
            <a:endParaRPr lang="el-GR" dirty="0"/>
          </a:p>
          <a:p>
            <a:pPr marL="82296" indent="0" algn="just">
              <a:buNone/>
            </a:pPr>
            <a:endParaRPr lang="el-GR" dirty="0"/>
          </a:p>
          <a:p>
            <a:pPr marL="82296" indent="0" algn="just">
              <a:buNone/>
            </a:pPr>
            <a:r>
              <a:rPr lang="en-GB" dirty="0" smtClean="0"/>
              <a:t>    </a:t>
            </a:r>
            <a:r>
              <a:rPr lang="el-GR" sz="3400" dirty="0" smtClean="0"/>
              <a:t>Σε περιπτώσεις</a:t>
            </a:r>
            <a:r>
              <a:rPr lang="en-GB" sz="3400" dirty="0" smtClean="0"/>
              <a:t> </a:t>
            </a:r>
            <a:r>
              <a:rPr lang="el-GR" sz="3400" u="sng" dirty="0" smtClean="0"/>
              <a:t>στοματικών μυκητιάσεων – άφθες </a:t>
            </a:r>
            <a:r>
              <a:rPr lang="el-GR" sz="3400" dirty="0" smtClean="0"/>
              <a:t>βράζουμε από 1 </a:t>
            </a:r>
            <a:r>
              <a:rPr lang="el-GR" sz="3400" dirty="0" err="1" smtClean="0"/>
              <a:t>κτγ</a:t>
            </a:r>
            <a:r>
              <a:rPr lang="el-GR" sz="3400" dirty="0" smtClean="0"/>
              <a:t> γλυκόριζα, θούγια και εχινάκια για 10 λεπτά το αφήνουμε να κρυώσει αρκετά για να μπορούμε να κάνουμε στοματικές πλύσεις μαζί με τα βότανα και κάνουμε πλύσεις . Μπορούμε να προσθέσουμε και 5-10 σταγόνες βάμματος μύρου στο μείγμα για τις στοματικές πλύσεις.  </a:t>
            </a:r>
          </a:p>
          <a:p>
            <a:pPr marL="82296" indent="0" algn="just">
              <a:buNone/>
            </a:pPr>
            <a:endParaRPr lang="el-GR" sz="3400" dirty="0"/>
          </a:p>
          <a:p>
            <a:pPr marL="82296" indent="0" algn="just">
              <a:buNone/>
            </a:pPr>
            <a:r>
              <a:rPr lang="el-GR" sz="3400" dirty="0" smtClean="0"/>
              <a:t>   </a:t>
            </a:r>
            <a:r>
              <a:rPr lang="en-GB" sz="2000" dirty="0" smtClean="0"/>
              <a:t> </a:t>
            </a:r>
            <a:r>
              <a:rPr lang="el-GR" sz="3400" dirty="0" smtClean="0"/>
              <a:t>Στις περιπτώσεις </a:t>
            </a:r>
            <a:r>
              <a:rPr lang="el-GR" sz="3400" u="sng" dirty="0" smtClean="0"/>
              <a:t>κολπικών μυκητιάσεων</a:t>
            </a:r>
            <a:r>
              <a:rPr lang="el-GR" sz="3400" dirty="0" smtClean="0"/>
              <a:t> μπορούμε να κάνουμε κολπικές πλύσεις με έγχυμα από χαμομήλι και καλέντουλα.</a:t>
            </a:r>
          </a:p>
          <a:p>
            <a:pPr marL="82296" indent="0" algn="just">
              <a:buNone/>
            </a:pPr>
            <a:endParaRPr lang="el-GR" sz="3400" dirty="0"/>
          </a:p>
          <a:p>
            <a:pPr marL="82296" indent="0" algn="just">
              <a:buNone/>
            </a:pPr>
            <a:r>
              <a:rPr lang="el-GR" sz="3400" dirty="0" smtClean="0"/>
              <a:t> Επίσης μπορούμε να βάλουμε από 2 σταγόνες αιθέριο έλαιο τεϊόδεντρο και λεβάντα σε 5 σταγόνες ελαιόλαδο σε ένα ταμπόν και να το αφήσετε για 2-3 ώρες στο κόλπο, μία φορά την ημέρα</a:t>
            </a:r>
          </a:p>
          <a:p>
            <a:pPr marL="82296" indent="0" algn="just">
              <a:buNone/>
            </a:pPr>
            <a:endParaRPr lang="el-GR" sz="3400" dirty="0"/>
          </a:p>
          <a:p>
            <a:pPr marL="82296" indent="0" algn="just">
              <a:buNone/>
            </a:pPr>
            <a:endParaRPr lang="el-GR" sz="3400" dirty="0"/>
          </a:p>
        </p:txBody>
      </p:sp>
    </p:spTree>
    <p:extLst>
      <p:ext uri="{BB962C8B-B14F-4D97-AF65-F5344CB8AC3E}">
        <p14:creationId xmlns:p14="http://schemas.microsoft.com/office/powerpoint/2010/main" val="6858663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47500" lnSpcReduction="20000"/>
          </a:bodyPr>
          <a:lstStyle/>
          <a:p>
            <a:pPr marL="82296" indent="0" algn="just">
              <a:buNone/>
            </a:pPr>
            <a:r>
              <a:rPr lang="el-GR" dirty="0"/>
              <a:t> </a:t>
            </a:r>
            <a:r>
              <a:rPr lang="el-GR" dirty="0" smtClean="0"/>
              <a:t>                          Αναπαραγωγικό</a:t>
            </a:r>
            <a:endParaRPr lang="el-GR" dirty="0"/>
          </a:p>
          <a:p>
            <a:pPr marL="82296" indent="0" algn="just">
              <a:buNone/>
            </a:pPr>
            <a:endParaRPr lang="el-GR" dirty="0"/>
          </a:p>
          <a:p>
            <a:pPr marL="82296" indent="0" algn="just">
              <a:buNone/>
            </a:pPr>
            <a:r>
              <a:rPr lang="en-GB" dirty="0" smtClean="0"/>
              <a:t>    </a:t>
            </a:r>
            <a:r>
              <a:rPr lang="el-GR" sz="3400" dirty="0" smtClean="0"/>
              <a:t>Όλες οι προτάσεις βοτάνων πρέπει να παίρνονται για περίοδο τουλάχιστον 3 κύκλων πριν αλλάξουμε συνταγή. </a:t>
            </a:r>
          </a:p>
          <a:p>
            <a:pPr marL="82296" indent="0" algn="just">
              <a:buNone/>
            </a:pPr>
            <a:endParaRPr lang="el-GR" sz="3400" dirty="0"/>
          </a:p>
          <a:p>
            <a:pPr marL="82296" indent="0" algn="just">
              <a:buNone/>
            </a:pPr>
            <a:r>
              <a:rPr lang="el-GR" sz="3400" dirty="0" smtClean="0"/>
              <a:t>Ο ‘κανονικός’ κύκλος θεωρείται γύρω στις 28 μέρες. Αν ο ένας κύκλος απέχει αρκετά από του πριν και μετά τότε θεωρείται ότι υπάρχει θέμα και πρέπει να κοιταχτεί. </a:t>
            </a:r>
          </a:p>
          <a:p>
            <a:pPr marL="82296" indent="0" algn="just">
              <a:buNone/>
            </a:pPr>
            <a:endParaRPr lang="el-GR" sz="3400" dirty="0"/>
          </a:p>
          <a:p>
            <a:pPr marL="82296" indent="0" algn="just">
              <a:buNone/>
            </a:pPr>
            <a:r>
              <a:rPr lang="el-GR" sz="3400" dirty="0" smtClean="0"/>
              <a:t>Επίσης, αν η αιμορραγία κρατάει παραπάνω από 5 ημέρες ή πρέπει στη διάρκεια της αιμορραγίας να αλλάζεται προστασία κάθε 2-3 ώρες τότε θεωρείται ‘βαριά’ αιμορραγία, που μπορεί να φέρει τον οργανισμό σε αναιμία, λόγω της έλλειψης σιδήρου. Αυξάνουμε τις πηγές σιδήρου (</a:t>
            </a:r>
            <a:r>
              <a:rPr lang="el-GR" sz="3400" i="1" dirty="0" smtClean="0"/>
              <a:t>τσουκνίδα</a:t>
            </a:r>
            <a:r>
              <a:rPr lang="el-GR" sz="3400" dirty="0" smtClean="0"/>
              <a:t>, κόκκινο ΄κρέας, συκώτι) κατά την περίοδο αυτή. Σε μεριές περιπτώσεις ίσως χρειαστεί και συμπλήρωμα σιδήρου. </a:t>
            </a:r>
          </a:p>
          <a:p>
            <a:pPr marL="82296" indent="0" algn="just">
              <a:buNone/>
            </a:pPr>
            <a:endParaRPr lang="el-GR" sz="3400" dirty="0"/>
          </a:p>
          <a:p>
            <a:pPr marL="82296" indent="0" algn="just">
              <a:buNone/>
            </a:pPr>
            <a:r>
              <a:rPr lang="el-GR" sz="3400" dirty="0" smtClean="0"/>
              <a:t>   </a:t>
            </a:r>
            <a:r>
              <a:rPr lang="en-GB" sz="2000" dirty="0" smtClean="0"/>
              <a:t> </a:t>
            </a:r>
            <a:r>
              <a:rPr lang="el-GR" sz="3400" dirty="0" smtClean="0"/>
              <a:t>Στις περιπτώσεις </a:t>
            </a:r>
            <a:r>
              <a:rPr lang="el-GR" sz="3400" u="sng" dirty="0" smtClean="0"/>
              <a:t>διαταραχών του κύκλου</a:t>
            </a:r>
            <a:r>
              <a:rPr lang="el-GR" sz="3400" dirty="0" smtClean="0"/>
              <a:t> αυξάνουμε τα φρέσκα φρούτα και λαχανικά, κάνουμε αεροβική γυμναστική καθημερινά, αποφεύγουμε το αλκοόλ, κορεσμένα λίπη και ζάχαρη. Φέρνουν σημαντικά αποτελέσματα. </a:t>
            </a:r>
          </a:p>
        </p:txBody>
      </p:sp>
    </p:spTree>
    <p:extLst>
      <p:ext uri="{BB962C8B-B14F-4D97-AF65-F5344CB8AC3E}">
        <p14:creationId xmlns:p14="http://schemas.microsoft.com/office/powerpoint/2010/main" val="23040492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62500" lnSpcReduction="20000"/>
          </a:bodyPr>
          <a:lstStyle/>
          <a:p>
            <a:pPr marL="82296" indent="0" algn="just">
              <a:buNone/>
            </a:pPr>
            <a:r>
              <a:rPr lang="el-GR" dirty="0"/>
              <a:t> </a:t>
            </a:r>
            <a:r>
              <a:rPr lang="el-GR" dirty="0" smtClean="0"/>
              <a:t>                          Αναπαραγωγικό</a:t>
            </a:r>
            <a:endParaRPr lang="el-GR" dirty="0"/>
          </a:p>
          <a:p>
            <a:pPr marL="82296" indent="0" algn="just">
              <a:buNone/>
            </a:pPr>
            <a:endParaRPr lang="el-GR" sz="3400" dirty="0"/>
          </a:p>
          <a:p>
            <a:pPr marL="82296" indent="0" algn="just">
              <a:buNone/>
            </a:pPr>
            <a:r>
              <a:rPr lang="el-GR" sz="3400" dirty="0" smtClean="0"/>
              <a:t>   </a:t>
            </a:r>
            <a:r>
              <a:rPr lang="en-GB" sz="2000" dirty="0" smtClean="0"/>
              <a:t> </a:t>
            </a:r>
            <a:r>
              <a:rPr lang="el-GR" sz="3400" dirty="0" smtClean="0"/>
              <a:t>Στις περιπτώσεις </a:t>
            </a:r>
            <a:r>
              <a:rPr lang="el-GR" sz="3400" u="sng" dirty="0" smtClean="0"/>
              <a:t>προ-</a:t>
            </a:r>
            <a:r>
              <a:rPr lang="el-GR" sz="3400" u="sng" dirty="0" err="1" smtClean="0"/>
              <a:t>εμμηνορησιακού</a:t>
            </a:r>
            <a:r>
              <a:rPr lang="el-GR" sz="3400" u="sng" dirty="0" smtClean="0"/>
              <a:t> συνδρόμου</a:t>
            </a:r>
            <a:r>
              <a:rPr lang="el-GR" sz="3400" dirty="0" smtClean="0"/>
              <a:t> φτιάχνουμε έγχυμα </a:t>
            </a:r>
            <a:r>
              <a:rPr lang="el-GR" sz="3400" i="1" dirty="0" smtClean="0"/>
              <a:t>βερβαίνας</a:t>
            </a:r>
            <a:r>
              <a:rPr lang="el-GR" sz="3400" dirty="0" smtClean="0"/>
              <a:t> και </a:t>
            </a:r>
            <a:r>
              <a:rPr lang="el-GR" sz="3400" i="1" dirty="0" smtClean="0"/>
              <a:t>τίλιου</a:t>
            </a:r>
            <a:r>
              <a:rPr lang="el-GR" sz="3400" dirty="0" smtClean="0"/>
              <a:t> (1 κτγ. από το καθένα για 1 κούπα νερού) και πίνουμε 3-4 φορές την </a:t>
            </a:r>
            <a:r>
              <a:rPr lang="el-GR" sz="3400" dirty="0"/>
              <a:t>ημέρα. Ένα άλλο πολύ χρήσιμο βότανο για αυτές τις περιπτώσεις είναι το </a:t>
            </a:r>
            <a:r>
              <a:rPr lang="el-GR" sz="3400" i="1" dirty="0"/>
              <a:t>δεντρολίβανο</a:t>
            </a:r>
            <a:r>
              <a:rPr lang="el-GR" sz="3400" dirty="0"/>
              <a:t>.  </a:t>
            </a:r>
          </a:p>
          <a:p>
            <a:pPr marL="82296" indent="0" algn="just">
              <a:buNone/>
            </a:pPr>
            <a:r>
              <a:rPr lang="el-GR" sz="3400" dirty="0" smtClean="0"/>
              <a:t>    Σε κάποιες γυναίκες κάνει καλό και η </a:t>
            </a:r>
            <a:r>
              <a:rPr lang="el-GR" sz="3400" i="1" dirty="0" smtClean="0"/>
              <a:t>βαλεριάνα</a:t>
            </a:r>
            <a:r>
              <a:rPr lang="el-GR" sz="3400" dirty="0" smtClean="0"/>
              <a:t>, ειδικά αν είναι το τελευταίο αφέψημα της ημέρας. </a:t>
            </a:r>
          </a:p>
          <a:p>
            <a:pPr marL="82296" indent="0" algn="just">
              <a:buNone/>
            </a:pPr>
            <a:endParaRPr lang="el-GR" sz="3400" dirty="0"/>
          </a:p>
          <a:p>
            <a:pPr marL="82296" indent="0" algn="just">
              <a:buNone/>
            </a:pPr>
            <a:r>
              <a:rPr lang="el-GR" sz="3400" dirty="0"/>
              <a:t>Σε περιπτώσεις </a:t>
            </a:r>
            <a:r>
              <a:rPr lang="el-GR" sz="3400" u="sng" dirty="0" smtClean="0"/>
              <a:t>πόνου στα στήθη και στις θηλές</a:t>
            </a:r>
            <a:r>
              <a:rPr lang="el-GR" sz="3400" dirty="0" smtClean="0"/>
              <a:t> </a:t>
            </a:r>
            <a:r>
              <a:rPr lang="el-GR" sz="3400" dirty="0"/>
              <a:t>φτιάχνουμε </a:t>
            </a:r>
            <a:r>
              <a:rPr lang="el-GR" sz="3400" dirty="0" smtClean="0"/>
              <a:t>δυνατό έγχυμα από </a:t>
            </a:r>
            <a:r>
              <a:rPr lang="el-GR" sz="3400" i="1" dirty="0" smtClean="0"/>
              <a:t>χαμομήλι</a:t>
            </a:r>
            <a:r>
              <a:rPr lang="el-GR" sz="3400" dirty="0" smtClean="0"/>
              <a:t> και </a:t>
            </a:r>
            <a:r>
              <a:rPr lang="el-GR" sz="3400" i="1" dirty="0" smtClean="0"/>
              <a:t>καλέντουλα</a:t>
            </a:r>
            <a:r>
              <a:rPr lang="el-GR" sz="3400" dirty="0" smtClean="0"/>
              <a:t> (διπλή δόση) και κάνουμε κομπρέσες που βάζουμε στην περιοχή. </a:t>
            </a:r>
          </a:p>
          <a:p>
            <a:pPr marL="82296" indent="0" algn="just">
              <a:buNone/>
            </a:pPr>
            <a:endParaRPr lang="el-GR" sz="3400" dirty="0"/>
          </a:p>
          <a:p>
            <a:pPr marL="82296" indent="0" algn="just">
              <a:buNone/>
            </a:pPr>
            <a:r>
              <a:rPr lang="el-GR" sz="3400" dirty="0" smtClean="0"/>
              <a:t>  Αν υπάρχει </a:t>
            </a:r>
            <a:r>
              <a:rPr lang="el-GR" sz="3400" u="sng" dirty="0" smtClean="0"/>
              <a:t>κατακράτηση υγρών </a:t>
            </a:r>
            <a:r>
              <a:rPr lang="el-GR" sz="3400" dirty="0" smtClean="0"/>
              <a:t>τότε προσθέτουμε έγχυμα από φύλλα </a:t>
            </a:r>
            <a:r>
              <a:rPr lang="el-GR" sz="3400" i="1" dirty="0" smtClean="0"/>
              <a:t>ταραξάκου</a:t>
            </a:r>
            <a:r>
              <a:rPr lang="el-GR" sz="3400" dirty="0" smtClean="0"/>
              <a:t> και πίνουμε τρεις φορές την ημέρα. </a:t>
            </a:r>
          </a:p>
        </p:txBody>
      </p:sp>
    </p:spTree>
    <p:extLst>
      <p:ext uri="{BB962C8B-B14F-4D97-AF65-F5344CB8AC3E}">
        <p14:creationId xmlns:p14="http://schemas.microsoft.com/office/powerpoint/2010/main" val="18706487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55000" lnSpcReduction="20000"/>
          </a:bodyPr>
          <a:lstStyle/>
          <a:p>
            <a:pPr marL="82296" indent="0" algn="just">
              <a:buNone/>
            </a:pPr>
            <a:r>
              <a:rPr lang="el-GR" dirty="0"/>
              <a:t> </a:t>
            </a:r>
            <a:r>
              <a:rPr lang="el-GR" dirty="0" smtClean="0"/>
              <a:t>                          Αναπαραγωγικό</a:t>
            </a:r>
            <a:endParaRPr lang="el-GR" dirty="0"/>
          </a:p>
          <a:p>
            <a:pPr marL="82296" indent="0" algn="just">
              <a:buNone/>
            </a:pPr>
            <a:endParaRPr lang="el-GR" sz="3400" dirty="0"/>
          </a:p>
          <a:p>
            <a:pPr marL="82296" indent="0" algn="just">
              <a:buNone/>
            </a:pPr>
            <a:r>
              <a:rPr lang="el-GR" sz="3400" dirty="0" smtClean="0"/>
              <a:t>   </a:t>
            </a:r>
            <a:r>
              <a:rPr lang="en-GB" sz="2000" dirty="0" smtClean="0"/>
              <a:t> </a:t>
            </a:r>
            <a:r>
              <a:rPr lang="el-GR" sz="3400" dirty="0" smtClean="0"/>
              <a:t>Στις περιπτώσεις </a:t>
            </a:r>
            <a:r>
              <a:rPr lang="el-GR" sz="3400" u="sng" dirty="0" smtClean="0"/>
              <a:t>βαριάς αιμορραγίας </a:t>
            </a:r>
            <a:r>
              <a:rPr lang="el-GR" sz="3400" dirty="0" smtClean="0"/>
              <a:t>φτιάχνουμε αφέψημα με ίσιες ποσότητες από </a:t>
            </a:r>
            <a:r>
              <a:rPr lang="el-GR" sz="3400" i="1" dirty="0" smtClean="0"/>
              <a:t>κινέζικη αγγελική </a:t>
            </a:r>
            <a:r>
              <a:rPr lang="en-GB" sz="3400" i="1" dirty="0" smtClean="0"/>
              <a:t>(Angelica sinensis), </a:t>
            </a:r>
            <a:r>
              <a:rPr lang="el-GR" sz="3400" i="1" dirty="0" smtClean="0"/>
              <a:t>ρευμάνιας (</a:t>
            </a:r>
            <a:r>
              <a:rPr lang="en-GB" sz="3400" i="1" dirty="0" smtClean="0"/>
              <a:t>Rehmannia glutinosa), </a:t>
            </a:r>
            <a:r>
              <a:rPr lang="el-GR" sz="3400" i="1" dirty="0" smtClean="0"/>
              <a:t>άσπρη παιονία (</a:t>
            </a:r>
            <a:r>
              <a:rPr lang="en-GB" sz="3400" i="1" dirty="0" smtClean="0"/>
              <a:t>Paeonia lactiflora) </a:t>
            </a:r>
            <a:r>
              <a:rPr lang="el-GR" sz="3400" i="1" dirty="0" smtClean="0"/>
              <a:t>και λιγούστικο (</a:t>
            </a:r>
            <a:r>
              <a:rPr lang="en-GB" sz="3400" i="1" dirty="0" smtClean="0"/>
              <a:t>Ligusticum wallachii). </a:t>
            </a:r>
            <a:r>
              <a:rPr lang="en-GB" sz="3400" dirty="0" smtClean="0"/>
              <a:t>(15 </a:t>
            </a:r>
            <a:r>
              <a:rPr lang="el-GR" sz="3400" dirty="0" smtClean="0"/>
              <a:t>γραμμάρια ρίζες σε 750 γρ. νερού με 3-4 τσάγια την ημέρα). Αυτή η συνταγή είναι γνωστή ως ‘</a:t>
            </a:r>
            <a:r>
              <a:rPr lang="en-GB" sz="3400" dirty="0" smtClean="0"/>
              <a:t>four things soup’ </a:t>
            </a:r>
            <a:r>
              <a:rPr lang="el-GR" sz="3400" dirty="0" smtClean="0"/>
              <a:t>από την αρχαία ασιατική παράδοση. Μπορούμε να αντικαταστήσουμε όσα φυτά δεν βρούμε από τη λίστα με </a:t>
            </a:r>
            <a:r>
              <a:rPr lang="el-GR" sz="3400" i="1" dirty="0" smtClean="0"/>
              <a:t>αχίλλεια, τσουκνίδα</a:t>
            </a:r>
            <a:r>
              <a:rPr lang="en-GB" sz="3400" i="1" dirty="0" smtClean="0"/>
              <a:t> </a:t>
            </a:r>
            <a:r>
              <a:rPr lang="el-GR" sz="3400" dirty="0" smtClean="0"/>
              <a:t>και </a:t>
            </a:r>
            <a:r>
              <a:rPr lang="el-GR" sz="3400" i="1" dirty="0" smtClean="0"/>
              <a:t>καψέλλα (</a:t>
            </a:r>
            <a:r>
              <a:rPr lang="en-GB" sz="3400" i="1" dirty="0" smtClean="0"/>
              <a:t>Capsella bursa pastoris). </a:t>
            </a:r>
          </a:p>
          <a:p>
            <a:pPr marL="82296" indent="0" algn="just">
              <a:buNone/>
            </a:pPr>
            <a:endParaRPr lang="el-GR" sz="3400" dirty="0"/>
          </a:p>
          <a:p>
            <a:pPr marL="82296" indent="0" algn="just">
              <a:buNone/>
            </a:pPr>
            <a:r>
              <a:rPr lang="el-GR" sz="3400" dirty="0"/>
              <a:t>Σε περιπτώσεις </a:t>
            </a:r>
            <a:r>
              <a:rPr lang="el-GR" sz="3400" u="sng" dirty="0" smtClean="0"/>
              <a:t>πόνων περιόδου</a:t>
            </a:r>
            <a:r>
              <a:rPr lang="el-GR" sz="3400" dirty="0" smtClean="0"/>
              <a:t> φτιάχνουμε</a:t>
            </a:r>
            <a:r>
              <a:rPr lang="en-GB" sz="3400" dirty="0" smtClean="0"/>
              <a:t> </a:t>
            </a:r>
            <a:r>
              <a:rPr lang="el-GR" sz="3400" dirty="0" smtClean="0"/>
              <a:t>αφέψημα από </a:t>
            </a:r>
            <a:r>
              <a:rPr lang="en-GB" sz="3400" i="1" dirty="0" smtClean="0"/>
              <a:t>wild yam (Dioscorea villosa), </a:t>
            </a:r>
            <a:r>
              <a:rPr lang="el-GR" sz="3400" i="1" dirty="0" smtClean="0"/>
              <a:t>βιμπούρνο (</a:t>
            </a:r>
            <a:r>
              <a:rPr lang="en-GB" sz="3400" i="1" dirty="0" smtClean="0"/>
              <a:t>Viburnum opulus)</a:t>
            </a:r>
            <a:r>
              <a:rPr lang="en-GB" sz="3400" dirty="0" smtClean="0"/>
              <a:t> </a:t>
            </a:r>
            <a:r>
              <a:rPr lang="el-GR" sz="3400" dirty="0" smtClean="0"/>
              <a:t>και </a:t>
            </a:r>
            <a:r>
              <a:rPr lang="en-GB" sz="3400" i="1" dirty="0" smtClean="0"/>
              <a:t>black haw (Viburnum prunifolium) </a:t>
            </a:r>
            <a:r>
              <a:rPr lang="en-GB" sz="3400" dirty="0" smtClean="0"/>
              <a:t>(1 </a:t>
            </a:r>
            <a:r>
              <a:rPr lang="el-GR" sz="3400" dirty="0" smtClean="0"/>
              <a:t>κτγ. Από ένα από αυτά για μια κούπα νερό – μέχρι 4 κούπες την ημέρα). Εναλλακτικά μπορούμε να χρησιμοποιήσουμε την </a:t>
            </a:r>
            <a:r>
              <a:rPr lang="el-GR" sz="3400" i="1" dirty="0" smtClean="0"/>
              <a:t>λευκή παιονία</a:t>
            </a:r>
            <a:r>
              <a:rPr lang="el-GR" sz="3400" dirty="0" smtClean="0"/>
              <a:t>. </a:t>
            </a:r>
            <a:endParaRPr lang="el-GR" sz="3400" dirty="0"/>
          </a:p>
          <a:p>
            <a:pPr marL="82296" indent="0" algn="just">
              <a:buNone/>
            </a:pPr>
            <a:r>
              <a:rPr lang="el-GR" sz="3400" dirty="0" smtClean="0"/>
              <a:t>  </a:t>
            </a:r>
          </a:p>
        </p:txBody>
      </p:sp>
    </p:spTree>
    <p:extLst>
      <p:ext uri="{BB962C8B-B14F-4D97-AF65-F5344CB8AC3E}">
        <p14:creationId xmlns:p14="http://schemas.microsoft.com/office/powerpoint/2010/main" val="24643468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62500" lnSpcReduction="20000"/>
          </a:bodyPr>
          <a:lstStyle/>
          <a:p>
            <a:pPr marL="82296" indent="0" algn="just">
              <a:buNone/>
            </a:pPr>
            <a:r>
              <a:rPr lang="el-GR" dirty="0"/>
              <a:t> </a:t>
            </a:r>
            <a:r>
              <a:rPr lang="el-GR" dirty="0" smtClean="0"/>
              <a:t>                          Αναπαραγωγικό</a:t>
            </a:r>
            <a:endParaRPr lang="el-GR" dirty="0"/>
          </a:p>
          <a:p>
            <a:pPr marL="82296" indent="0" algn="just">
              <a:buNone/>
            </a:pPr>
            <a:endParaRPr lang="el-GR" sz="3400" dirty="0"/>
          </a:p>
          <a:p>
            <a:pPr marL="82296" indent="0" algn="just">
              <a:buNone/>
            </a:pPr>
            <a:r>
              <a:rPr lang="el-GR" sz="3400" dirty="0" smtClean="0"/>
              <a:t>   </a:t>
            </a:r>
            <a:r>
              <a:rPr lang="en-GB" sz="2000" dirty="0" smtClean="0"/>
              <a:t> </a:t>
            </a:r>
            <a:r>
              <a:rPr lang="el-GR" sz="3400" dirty="0" smtClean="0"/>
              <a:t>Στις περιπτώσεις </a:t>
            </a:r>
            <a:r>
              <a:rPr lang="el-GR" sz="3400" u="sng" dirty="0" smtClean="0"/>
              <a:t>χαμηλής γονιμότητας (στις γυναίκες)</a:t>
            </a:r>
            <a:r>
              <a:rPr lang="el-GR" sz="3400" dirty="0" smtClean="0"/>
              <a:t> πίνουμε 2</a:t>
            </a:r>
            <a:r>
              <a:rPr lang="en-GB" sz="3400" dirty="0" smtClean="0"/>
              <a:t>ml</a:t>
            </a:r>
            <a:r>
              <a:rPr lang="el-GR" sz="3400" dirty="0" smtClean="0"/>
              <a:t> λυγαριά </a:t>
            </a:r>
            <a:r>
              <a:rPr lang="en-GB" sz="3400" dirty="0" smtClean="0"/>
              <a:t>(Vitex agnus castus), </a:t>
            </a:r>
            <a:r>
              <a:rPr lang="el-GR" sz="3400" dirty="0" smtClean="0"/>
              <a:t>το πρωί, μόλις ξυπνήσουμε</a:t>
            </a:r>
            <a:r>
              <a:rPr lang="en-GB" sz="3400" dirty="0" smtClean="0"/>
              <a:t>. </a:t>
            </a:r>
            <a:r>
              <a:rPr lang="el-GR" sz="3400" dirty="0" smtClean="0"/>
              <a:t>Επίσης φτιάχνουμε αφέψημα από </a:t>
            </a:r>
            <a:r>
              <a:rPr lang="el-GR" sz="3400" i="1" dirty="0" smtClean="0"/>
              <a:t>κινέζικη αγγελική </a:t>
            </a:r>
            <a:r>
              <a:rPr lang="el-GR" sz="3400" dirty="0" smtClean="0"/>
              <a:t>(12γρ. Ρίζας </a:t>
            </a:r>
            <a:r>
              <a:rPr lang="el-GR" sz="3400" dirty="0"/>
              <a:t>σε 750 γρ. νερού με 3-4 τσάγια την ημέρα</a:t>
            </a:r>
            <a:r>
              <a:rPr lang="el-GR" sz="3400" dirty="0" smtClean="0"/>
              <a:t>).  Συμπληρωματικά, ή αν υπάρχει χαμηλή λίμπιντο, παίρνουμε 5 γραμμάρια κερασάκια </a:t>
            </a:r>
            <a:r>
              <a:rPr lang="el-GR" sz="3400" i="1" dirty="0" smtClean="0"/>
              <a:t>σχισάνδρας (</a:t>
            </a:r>
            <a:r>
              <a:rPr lang="en-GB" sz="3400" i="1" dirty="0" smtClean="0"/>
              <a:t>Schisandra chinensis)</a:t>
            </a:r>
            <a:r>
              <a:rPr lang="el-GR" sz="3400" dirty="0" smtClean="0"/>
              <a:t>, τα βάζουμε σε 250 </a:t>
            </a:r>
            <a:r>
              <a:rPr lang="en-GB" sz="3400" dirty="0" smtClean="0"/>
              <a:t>ml </a:t>
            </a:r>
            <a:r>
              <a:rPr lang="el-GR" sz="3400" dirty="0" smtClean="0"/>
              <a:t>και τα αφήνουμε όλο το βράδυ να μουλιάσουν. Το πρωί στραγγίζουμε και πίνουμε. </a:t>
            </a:r>
            <a:endParaRPr lang="en-GB" sz="3400" i="1" dirty="0" smtClean="0"/>
          </a:p>
          <a:p>
            <a:pPr marL="82296" indent="0" algn="just">
              <a:buNone/>
            </a:pPr>
            <a:endParaRPr lang="el-GR" sz="3400" dirty="0"/>
          </a:p>
          <a:p>
            <a:pPr marL="82296" indent="0" algn="just">
              <a:buNone/>
            </a:pPr>
            <a:r>
              <a:rPr lang="el-GR" sz="3400" dirty="0"/>
              <a:t>Στις περιπτώσεις </a:t>
            </a:r>
            <a:r>
              <a:rPr lang="el-GR" sz="3400" u="sng" dirty="0"/>
              <a:t>χαμηλής γονιμότητας (</a:t>
            </a:r>
            <a:r>
              <a:rPr lang="el-GR" sz="3400" u="sng" dirty="0" smtClean="0"/>
              <a:t>στους άνδρες)</a:t>
            </a:r>
            <a:r>
              <a:rPr lang="el-GR" sz="3400" dirty="0" smtClean="0"/>
              <a:t> </a:t>
            </a:r>
            <a:r>
              <a:rPr lang="el-GR" sz="3400" dirty="0"/>
              <a:t>πίνουμε </a:t>
            </a:r>
            <a:r>
              <a:rPr lang="el-GR" sz="3400" dirty="0" smtClean="0"/>
              <a:t>2 γρ. </a:t>
            </a:r>
            <a:r>
              <a:rPr lang="en-GB" sz="3400" i="1" dirty="0" smtClean="0"/>
              <a:t>Withania</a:t>
            </a:r>
            <a:r>
              <a:rPr lang="el-GR" sz="3400" i="1" dirty="0" smtClean="0"/>
              <a:t> </a:t>
            </a:r>
            <a:r>
              <a:rPr lang="en-GB" sz="3400" i="1" dirty="0" smtClean="0"/>
              <a:t>(Withania somnifera)</a:t>
            </a:r>
            <a:r>
              <a:rPr lang="en-GB" sz="3400" dirty="0" smtClean="0"/>
              <a:t>, </a:t>
            </a:r>
            <a:r>
              <a:rPr lang="el-GR" sz="3400" dirty="0" smtClean="0"/>
              <a:t>είτε σε μορφή σκόνης ή κάψουλας ή φτιάχνουμε αφέψημα με αυτή και πίνουμε 3 φορές την ημέρα. Ταυτόχρονα πίνουμε</a:t>
            </a:r>
            <a:r>
              <a:rPr lang="en-GB" sz="3400" dirty="0" smtClean="0"/>
              <a:t> ½ </a:t>
            </a:r>
            <a:r>
              <a:rPr lang="el-GR" sz="3400" dirty="0" smtClean="0"/>
              <a:t>με 1 γρ. </a:t>
            </a:r>
            <a:r>
              <a:rPr lang="el-GR" sz="3400" i="1" dirty="0" smtClean="0"/>
              <a:t>τζίνσενγκ (</a:t>
            </a:r>
            <a:r>
              <a:rPr lang="en-GB" sz="3400" i="1" dirty="0" smtClean="0"/>
              <a:t>Panax ginseng) </a:t>
            </a:r>
            <a:r>
              <a:rPr lang="el-GR" sz="3400" dirty="0" smtClean="0"/>
              <a:t>σε μορφή αφεψήματος και κάνουμε την ίδια παρασκευή της σχισάνδρας που αναγράφεται πιο πάνω. </a:t>
            </a:r>
          </a:p>
        </p:txBody>
      </p:sp>
    </p:spTree>
    <p:extLst>
      <p:ext uri="{BB962C8B-B14F-4D97-AF65-F5344CB8AC3E}">
        <p14:creationId xmlns:p14="http://schemas.microsoft.com/office/powerpoint/2010/main" val="12673223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47500" lnSpcReduction="20000"/>
          </a:bodyPr>
          <a:lstStyle/>
          <a:p>
            <a:pPr marL="82296" indent="0" algn="just">
              <a:buNone/>
            </a:pPr>
            <a:r>
              <a:rPr lang="el-GR" dirty="0"/>
              <a:t> </a:t>
            </a:r>
            <a:r>
              <a:rPr lang="el-GR" dirty="0" smtClean="0"/>
              <a:t>                          Αναπαραγωγικό</a:t>
            </a:r>
            <a:endParaRPr lang="el-GR" dirty="0"/>
          </a:p>
          <a:p>
            <a:pPr marL="82296" indent="0" algn="just">
              <a:buNone/>
            </a:pPr>
            <a:endParaRPr lang="el-GR" sz="3400" dirty="0"/>
          </a:p>
          <a:p>
            <a:pPr marL="82296" indent="0" algn="just">
              <a:buNone/>
            </a:pPr>
            <a:r>
              <a:rPr lang="el-GR" sz="3400" dirty="0" smtClean="0"/>
              <a:t>   </a:t>
            </a:r>
            <a:r>
              <a:rPr lang="en-GB" sz="2000" dirty="0" smtClean="0"/>
              <a:t> </a:t>
            </a:r>
            <a:r>
              <a:rPr lang="el-GR" sz="3400" dirty="0" smtClean="0"/>
              <a:t>Στις περιπτώσεις </a:t>
            </a:r>
            <a:r>
              <a:rPr lang="el-GR" sz="3400" u="sng" dirty="0" smtClean="0"/>
              <a:t>εμμηνόπαυσης </a:t>
            </a:r>
            <a:r>
              <a:rPr lang="el-GR" sz="3400" dirty="0" smtClean="0"/>
              <a:t>πίνουμε 2</a:t>
            </a:r>
            <a:r>
              <a:rPr lang="en-GB" sz="3400" dirty="0" smtClean="0"/>
              <a:t>ml</a:t>
            </a:r>
            <a:r>
              <a:rPr lang="el-GR" sz="3400" dirty="0" smtClean="0"/>
              <a:t> </a:t>
            </a:r>
            <a:r>
              <a:rPr lang="el-GR" sz="3400" i="1" dirty="0" smtClean="0"/>
              <a:t>λυγαριά </a:t>
            </a:r>
            <a:r>
              <a:rPr lang="en-GB" sz="3400" i="1" dirty="0" smtClean="0"/>
              <a:t>(Vitex agnus castus), </a:t>
            </a:r>
            <a:r>
              <a:rPr lang="el-GR" sz="3400" dirty="0" smtClean="0"/>
              <a:t>το πρωί, μόλις ξυπνήσουμε</a:t>
            </a:r>
            <a:r>
              <a:rPr lang="en-GB" sz="3400" dirty="0" smtClean="0"/>
              <a:t>. </a:t>
            </a:r>
            <a:endParaRPr lang="el-GR" sz="3400" dirty="0" smtClean="0"/>
          </a:p>
          <a:p>
            <a:pPr marL="82296" indent="0" algn="just">
              <a:buNone/>
            </a:pPr>
            <a:endParaRPr lang="el-GR" sz="3400" dirty="0"/>
          </a:p>
          <a:p>
            <a:pPr marL="82296" indent="0" algn="just">
              <a:buNone/>
            </a:pPr>
            <a:r>
              <a:rPr lang="el-GR" sz="3400" dirty="0" smtClean="0"/>
              <a:t>  Επίσης φτιάχνουμε αφέψημα από </a:t>
            </a:r>
            <a:r>
              <a:rPr lang="el-GR" sz="3400" i="1" dirty="0" smtClean="0"/>
              <a:t>χελόνιο (</a:t>
            </a:r>
            <a:r>
              <a:rPr lang="en-GB" sz="3400" i="1" dirty="0" smtClean="0"/>
              <a:t>Chamaelirium luteum)</a:t>
            </a:r>
            <a:r>
              <a:rPr lang="en-GB" sz="3400" dirty="0" smtClean="0"/>
              <a:t> </a:t>
            </a:r>
            <a:r>
              <a:rPr lang="el-GR" sz="3400" dirty="0" smtClean="0"/>
              <a:t>και </a:t>
            </a:r>
            <a:r>
              <a:rPr lang="en-GB" sz="3400" i="1" dirty="0" smtClean="0"/>
              <a:t>black cohosh (Cimicifuga racemosa). </a:t>
            </a:r>
            <a:r>
              <a:rPr lang="en-GB" sz="3400" dirty="0" smtClean="0"/>
              <a:t>(</a:t>
            </a:r>
            <a:r>
              <a:rPr lang="el-GR" sz="3400" dirty="0" smtClean="0"/>
              <a:t>5 γρ των φυτών σε 750 </a:t>
            </a:r>
            <a:r>
              <a:rPr lang="el-GR" sz="3400" dirty="0"/>
              <a:t>γρ. νερού με 3-4 τσάγια την ημέρα</a:t>
            </a:r>
            <a:r>
              <a:rPr lang="el-GR" sz="3400" dirty="0" smtClean="0"/>
              <a:t>).</a:t>
            </a:r>
          </a:p>
          <a:p>
            <a:pPr marL="82296" indent="0" algn="just">
              <a:buNone/>
            </a:pPr>
            <a:endParaRPr lang="el-GR" sz="3400" dirty="0"/>
          </a:p>
          <a:p>
            <a:pPr marL="82296" indent="0" algn="just">
              <a:buNone/>
            </a:pPr>
            <a:r>
              <a:rPr lang="el-GR" sz="3400" dirty="0" smtClean="0"/>
              <a:t>Αν υπάρχει </a:t>
            </a:r>
            <a:r>
              <a:rPr lang="el-GR" sz="3400" u="sng" dirty="0" smtClean="0"/>
              <a:t>‘κατάθλιψη’ και χαμηλή ενέργεια</a:t>
            </a:r>
            <a:r>
              <a:rPr lang="el-GR" sz="3400" dirty="0" smtClean="0"/>
              <a:t>, τότε πίνουμε έγχυμα από </a:t>
            </a:r>
            <a:r>
              <a:rPr lang="el-GR" sz="3400" i="1" dirty="0" smtClean="0"/>
              <a:t>υπερικόν</a:t>
            </a:r>
            <a:r>
              <a:rPr lang="el-GR" sz="3400" dirty="0" smtClean="0"/>
              <a:t> (1 κτγ. Για μια κο</a:t>
            </a:r>
            <a:r>
              <a:rPr lang="el-GR" sz="3400" dirty="0"/>
              <a:t>ύ</a:t>
            </a:r>
            <a:r>
              <a:rPr lang="el-GR" sz="3400" dirty="0" smtClean="0"/>
              <a:t>πα νερού) και προσθέτουμε στη διατροφή μας </a:t>
            </a:r>
            <a:r>
              <a:rPr lang="el-GR" sz="3400" i="1" dirty="0" smtClean="0"/>
              <a:t>βρόμη</a:t>
            </a:r>
            <a:r>
              <a:rPr lang="el-GR" sz="3400" dirty="0" smtClean="0"/>
              <a:t> (50 γρ. την ημέρα τουλάχιστον, ή σε μορφή κουάκερ ή μούσλι). Εναλλακτικά μπορούμε να κάνουμε έγχυμα και να πίνουμε το ζουμί τους.  </a:t>
            </a:r>
            <a:endParaRPr lang="en-GB" sz="3400" i="1" dirty="0" smtClean="0"/>
          </a:p>
          <a:p>
            <a:pPr marL="82296" indent="0" algn="just">
              <a:buNone/>
            </a:pPr>
            <a:endParaRPr lang="el-GR" sz="3400" dirty="0"/>
          </a:p>
          <a:p>
            <a:pPr marL="82296" indent="0" algn="just">
              <a:buNone/>
            </a:pPr>
            <a:r>
              <a:rPr lang="el-GR" sz="3400" dirty="0"/>
              <a:t>Στις περιπτώσεις </a:t>
            </a:r>
            <a:r>
              <a:rPr lang="el-GR" sz="3400" u="sng" dirty="0" smtClean="0"/>
              <a:t>εξάψεων και βραδινού ιδρώτα</a:t>
            </a:r>
            <a:r>
              <a:rPr lang="el-GR" sz="3400" dirty="0" smtClean="0"/>
              <a:t> </a:t>
            </a:r>
            <a:r>
              <a:rPr lang="el-GR" sz="3400" dirty="0"/>
              <a:t>πίνουμε </a:t>
            </a:r>
            <a:r>
              <a:rPr lang="el-GR" sz="3400" dirty="0" smtClean="0"/>
              <a:t>2 από τα επόμενα φυτά της λίστας. </a:t>
            </a:r>
            <a:r>
              <a:rPr lang="el-GR" sz="3400" i="1" dirty="0" smtClean="0"/>
              <a:t>Φασκόμηλο, λευκή ιτιά (</a:t>
            </a:r>
            <a:r>
              <a:rPr lang="en-GB" sz="3400" i="1" dirty="0" smtClean="0"/>
              <a:t>Salix alba), black cohosh (Cimicifuga racemosa) </a:t>
            </a:r>
            <a:r>
              <a:rPr lang="el-GR" sz="3400" i="1" dirty="0" smtClean="0"/>
              <a:t>και λευκή παιονία</a:t>
            </a:r>
            <a:r>
              <a:rPr lang="el-GR" sz="3400" dirty="0" smtClean="0"/>
              <a:t>. Φτιάχνουμε αφέψημα με 1 κτγ. από το καθένα για 1 κούπα νερού και πίνουμε μέχρι 3-4 φορές την ημέρα. </a:t>
            </a:r>
          </a:p>
        </p:txBody>
      </p:sp>
    </p:spTree>
    <p:extLst>
      <p:ext uri="{BB962C8B-B14F-4D97-AF65-F5344CB8AC3E}">
        <p14:creationId xmlns:p14="http://schemas.microsoft.com/office/powerpoint/2010/main" val="28803912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55000" lnSpcReduction="20000"/>
          </a:bodyPr>
          <a:lstStyle/>
          <a:p>
            <a:pPr marL="82296" indent="0" algn="just">
              <a:buNone/>
            </a:pPr>
            <a:r>
              <a:rPr lang="el-GR" dirty="0"/>
              <a:t> </a:t>
            </a:r>
            <a:r>
              <a:rPr lang="el-GR" dirty="0" smtClean="0"/>
              <a:t>                          Εγκυμοσύνη</a:t>
            </a:r>
            <a:endParaRPr lang="el-GR" dirty="0"/>
          </a:p>
          <a:p>
            <a:pPr marL="82296" indent="0" algn="just">
              <a:buNone/>
            </a:pPr>
            <a:endParaRPr lang="el-GR" sz="3400" dirty="0"/>
          </a:p>
          <a:p>
            <a:pPr marL="82296" indent="0" algn="just">
              <a:buNone/>
            </a:pPr>
            <a:r>
              <a:rPr lang="el-GR" sz="3400" dirty="0" smtClean="0"/>
              <a:t>Κατά την διάρκεια των πρώτων 3 μηνών της εγκυμοσύνης αποφεύγουμε να παίρνουμε κάθε είδους βοτανικά σκευάσματα, ακόμα και αιθέρια έλαια, εκτός και αν έχουν συστηθεί από κάποιον ειδικό</a:t>
            </a:r>
            <a:r>
              <a:rPr lang="en-GB" sz="3400" dirty="0" smtClean="0"/>
              <a:t>.</a:t>
            </a:r>
            <a:endParaRPr lang="el-GR" sz="3400" dirty="0" smtClean="0"/>
          </a:p>
          <a:p>
            <a:pPr marL="82296" indent="0" algn="just">
              <a:buNone/>
            </a:pPr>
            <a:endParaRPr lang="el-GR" sz="3400" dirty="0"/>
          </a:p>
          <a:p>
            <a:pPr marL="82296" indent="0" algn="just">
              <a:buNone/>
            </a:pPr>
            <a:r>
              <a:rPr lang="el-GR" sz="3400" dirty="0" smtClean="0"/>
              <a:t>Τα επόμενα φυτά είναι επικίνδυνα να τα παίρνουμε κατά την διάρκεια της εγκυμοσύνης:</a:t>
            </a:r>
          </a:p>
          <a:p>
            <a:pPr marL="82296" indent="0" algn="just">
              <a:buNone/>
            </a:pPr>
            <a:r>
              <a:rPr lang="en-GB" sz="3400" dirty="0" smtClean="0"/>
              <a:t>Blue cohosh – </a:t>
            </a:r>
            <a:r>
              <a:rPr lang="el-GR" sz="3400" dirty="0" smtClean="0"/>
              <a:t>γαλάζιο βοτάνι (</a:t>
            </a:r>
            <a:r>
              <a:rPr lang="en-GB" sz="3400" dirty="0" smtClean="0"/>
              <a:t>Caulophyllum thalictroides), </a:t>
            </a:r>
            <a:r>
              <a:rPr lang="el-GR" sz="3400" dirty="0" smtClean="0"/>
              <a:t>υδραστίδα (</a:t>
            </a:r>
            <a:r>
              <a:rPr lang="en-GB" sz="3400" dirty="0" smtClean="0"/>
              <a:t>Hydrastis canadensis), </a:t>
            </a:r>
            <a:r>
              <a:rPr lang="el-GR" sz="3400" dirty="0" smtClean="0"/>
              <a:t>γιουνίπερος (</a:t>
            </a:r>
            <a:r>
              <a:rPr lang="en-GB" sz="3400" dirty="0" smtClean="0"/>
              <a:t>Juniperus communis), </a:t>
            </a:r>
            <a:r>
              <a:rPr lang="el-GR" sz="3400" dirty="0" smtClean="0"/>
              <a:t>φλισκούνι </a:t>
            </a:r>
            <a:r>
              <a:rPr lang="en-GB" sz="3400" dirty="0" smtClean="0"/>
              <a:t>(Mentha pulegium), </a:t>
            </a:r>
            <a:r>
              <a:rPr lang="el-GR" sz="3400" dirty="0" smtClean="0"/>
              <a:t>αχίλλεια (</a:t>
            </a:r>
            <a:r>
              <a:rPr lang="en-GB" sz="3400" dirty="0" smtClean="0"/>
              <a:t>Achillea millefolium), </a:t>
            </a:r>
            <a:r>
              <a:rPr lang="el-GR" sz="3400" dirty="0" smtClean="0"/>
              <a:t>απήγανος (</a:t>
            </a:r>
            <a:r>
              <a:rPr lang="en-GB" sz="3400" dirty="0" smtClean="0"/>
              <a:t>Ruta graveolens), </a:t>
            </a:r>
            <a:r>
              <a:rPr lang="el-GR" sz="3400" dirty="0" smtClean="0"/>
              <a:t>δίκταμο (</a:t>
            </a:r>
            <a:r>
              <a:rPr lang="en-GB" sz="3400" dirty="0" smtClean="0"/>
              <a:t>Origanum dictamnus)</a:t>
            </a:r>
            <a:r>
              <a:rPr lang="el-GR" sz="3400" dirty="0" smtClean="0"/>
              <a:t> και θεραπευτικές δόσεις διαφόρων φυτών της οικογένειας της μέντας, όπως δεντρολίβανο, ρίγανη και φασκόμηλο. Γενικότερα αποφύγετε και τα φυτά με πολλά αιθέρια έλαια. </a:t>
            </a:r>
            <a:r>
              <a:rPr lang="en-GB" sz="3400" dirty="0" smtClean="0"/>
              <a:t> </a:t>
            </a:r>
            <a:endParaRPr lang="el-GR" sz="3400" dirty="0" smtClean="0"/>
          </a:p>
          <a:p>
            <a:pPr marL="82296" indent="0" algn="just">
              <a:buNone/>
            </a:pPr>
            <a:endParaRPr lang="el-GR" sz="3400" dirty="0" smtClean="0"/>
          </a:p>
          <a:p>
            <a:pPr marL="82296" indent="0" algn="just">
              <a:buNone/>
            </a:pPr>
            <a:endParaRPr lang="el-GR" sz="3400" dirty="0"/>
          </a:p>
        </p:txBody>
      </p:sp>
    </p:spTree>
    <p:extLst>
      <p:ext uri="{BB962C8B-B14F-4D97-AF65-F5344CB8AC3E}">
        <p14:creationId xmlns:p14="http://schemas.microsoft.com/office/powerpoint/2010/main" val="25317341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47500" lnSpcReduction="20000"/>
          </a:bodyPr>
          <a:lstStyle/>
          <a:p>
            <a:pPr marL="82296" indent="0" algn="just">
              <a:buNone/>
            </a:pPr>
            <a:r>
              <a:rPr lang="el-GR" dirty="0"/>
              <a:t> </a:t>
            </a:r>
            <a:r>
              <a:rPr lang="el-GR" dirty="0" smtClean="0"/>
              <a:t>                          Εγκυμοσύνη</a:t>
            </a:r>
            <a:endParaRPr lang="el-GR" dirty="0"/>
          </a:p>
          <a:p>
            <a:pPr marL="82296" indent="0" algn="just">
              <a:buNone/>
            </a:pPr>
            <a:endParaRPr lang="el-GR" sz="3400" dirty="0"/>
          </a:p>
          <a:p>
            <a:pPr marL="82296" indent="0" algn="just">
              <a:buNone/>
            </a:pPr>
            <a:r>
              <a:rPr lang="el-GR" sz="3400" dirty="0" smtClean="0"/>
              <a:t>   </a:t>
            </a:r>
            <a:r>
              <a:rPr lang="en-GB" sz="2000" dirty="0" smtClean="0"/>
              <a:t> </a:t>
            </a:r>
            <a:r>
              <a:rPr lang="el-GR" sz="3400" dirty="0" smtClean="0"/>
              <a:t>Οι επόμενες συνταγές εξαιρούνται από την  απαγόρευση και μπορούν να παρθούν και τους 3 πρώτους μήνες της εγκυμοσύνης</a:t>
            </a:r>
            <a:r>
              <a:rPr lang="en-GB" sz="3400" dirty="0" smtClean="0"/>
              <a:t>. </a:t>
            </a:r>
            <a:endParaRPr lang="el-GR" sz="3400" dirty="0" smtClean="0"/>
          </a:p>
          <a:p>
            <a:pPr marL="82296" indent="0" algn="just">
              <a:buNone/>
            </a:pPr>
            <a:endParaRPr lang="el-GR" sz="3400" dirty="0"/>
          </a:p>
          <a:p>
            <a:pPr marL="82296" indent="0" algn="just">
              <a:buNone/>
            </a:pPr>
            <a:r>
              <a:rPr lang="el-GR" sz="3400" dirty="0" smtClean="0"/>
              <a:t>Αν υπάρχει </a:t>
            </a:r>
            <a:r>
              <a:rPr lang="el-GR" sz="3400" u="sng" dirty="0" smtClean="0"/>
              <a:t>πρωινή ζαλάδα ή ναυτία</a:t>
            </a:r>
            <a:r>
              <a:rPr lang="el-GR" sz="3400" dirty="0" smtClean="0"/>
              <a:t>, τότε πίνουμε έγχυμα από </a:t>
            </a:r>
            <a:r>
              <a:rPr lang="el-GR" sz="3400" i="1" dirty="0" smtClean="0"/>
              <a:t>χαμομήλι, σπόρους μάραθου ή τζίντζερ</a:t>
            </a:r>
            <a:r>
              <a:rPr lang="el-GR" sz="3400" dirty="0" smtClean="0"/>
              <a:t> (1 κτγ. για μια κο</a:t>
            </a:r>
            <a:r>
              <a:rPr lang="el-GR" sz="3400" dirty="0"/>
              <a:t>ύ</a:t>
            </a:r>
            <a:r>
              <a:rPr lang="el-GR" sz="3400" dirty="0" smtClean="0"/>
              <a:t>πα νερού). Προτείνεται να πίνουμε μέχρι 3 κούπες συνολικά μες στην </a:t>
            </a:r>
            <a:r>
              <a:rPr lang="el-GR" sz="3400" dirty="0" err="1" smtClean="0"/>
              <a:t>ημερα</a:t>
            </a:r>
            <a:r>
              <a:rPr lang="el-GR" sz="3400" dirty="0" smtClean="0"/>
              <a:t> στο σύνολο, αλλά καλύτερα να το πίνουμε σε γουλιές μες στην ημέρα παρά σε 3 δόσεις.  </a:t>
            </a:r>
          </a:p>
          <a:p>
            <a:pPr marL="82296" indent="0" algn="just">
              <a:buNone/>
            </a:pPr>
            <a:endParaRPr lang="el-GR" sz="3400" dirty="0"/>
          </a:p>
          <a:p>
            <a:pPr marL="82296" indent="0" algn="just">
              <a:buNone/>
            </a:pPr>
            <a:r>
              <a:rPr lang="el-GR" sz="3400" dirty="0"/>
              <a:t>Στις περιπτώσεις </a:t>
            </a:r>
            <a:r>
              <a:rPr lang="el-GR" sz="3400" u="sng" dirty="0" smtClean="0"/>
              <a:t>οιδήματος (κατακράτησης υγρών)</a:t>
            </a:r>
            <a:r>
              <a:rPr lang="el-GR" sz="3400" dirty="0" smtClean="0"/>
              <a:t> </a:t>
            </a:r>
            <a:r>
              <a:rPr lang="el-GR" sz="3400" dirty="0"/>
              <a:t>πίνουμε </a:t>
            </a:r>
            <a:r>
              <a:rPr lang="el-GR" sz="3400" dirty="0" smtClean="0"/>
              <a:t>έγχυμα από </a:t>
            </a:r>
            <a:r>
              <a:rPr lang="el-GR" sz="3400" i="1" dirty="0" smtClean="0"/>
              <a:t>μουστάκια καλαμποκιού</a:t>
            </a:r>
            <a:r>
              <a:rPr lang="el-GR" sz="3400" dirty="0" smtClean="0"/>
              <a:t>, μέχρι 4 κούπες μες στην ημέρα. </a:t>
            </a:r>
          </a:p>
          <a:p>
            <a:pPr marL="82296" indent="0" algn="just">
              <a:buNone/>
            </a:pPr>
            <a:endParaRPr lang="el-GR" sz="3400" dirty="0" smtClean="0"/>
          </a:p>
          <a:p>
            <a:pPr marL="82296" indent="0" algn="just">
              <a:buNone/>
            </a:pPr>
            <a:r>
              <a:rPr lang="el-GR" sz="3400" dirty="0"/>
              <a:t>Στις περιπτώσεις </a:t>
            </a:r>
            <a:r>
              <a:rPr lang="el-GR" sz="3400" u="sng" dirty="0" smtClean="0"/>
              <a:t>δυσκοιλιότητας</a:t>
            </a:r>
            <a:r>
              <a:rPr lang="el-GR" sz="3400" dirty="0" smtClean="0"/>
              <a:t> μουλιάζουμε 1 κτγ. </a:t>
            </a:r>
            <a:r>
              <a:rPr lang="el-GR" sz="3400" i="1" dirty="0" smtClean="0"/>
              <a:t>ψύλλιο</a:t>
            </a:r>
            <a:r>
              <a:rPr lang="el-GR" sz="3400" dirty="0" smtClean="0"/>
              <a:t> και 1 κτγ. </a:t>
            </a:r>
            <a:r>
              <a:rPr lang="el-GR" sz="3400" dirty="0"/>
              <a:t>σ</a:t>
            </a:r>
            <a:r>
              <a:rPr lang="el-GR" sz="3400" dirty="0" smtClean="0"/>
              <a:t>πασμένο </a:t>
            </a:r>
            <a:r>
              <a:rPr lang="el-GR" sz="3400" i="1" dirty="0" smtClean="0"/>
              <a:t>λιναρόσπορο</a:t>
            </a:r>
            <a:r>
              <a:rPr lang="el-GR" sz="3400" dirty="0" smtClean="0"/>
              <a:t> σε 1 ποτήρι του νερού για 15-30 λεπτά και το πίνουμε. Μπορούμε να αυξήσουμε την ποσότητα </a:t>
            </a:r>
            <a:r>
              <a:rPr lang="el-GR" sz="3400" i="1" dirty="0" smtClean="0"/>
              <a:t>σύκων</a:t>
            </a:r>
            <a:r>
              <a:rPr lang="el-GR" sz="3400" dirty="0" smtClean="0"/>
              <a:t> (φρέσκων ή και ξερών), </a:t>
            </a:r>
            <a:r>
              <a:rPr lang="el-GR" sz="3400" i="1" dirty="0" smtClean="0"/>
              <a:t>μήλων</a:t>
            </a:r>
            <a:r>
              <a:rPr lang="el-GR" sz="3400" dirty="0" smtClean="0"/>
              <a:t> και </a:t>
            </a:r>
            <a:r>
              <a:rPr lang="el-GR" sz="3400" i="1" dirty="0" smtClean="0"/>
              <a:t>δαμάσκηνων</a:t>
            </a:r>
            <a:r>
              <a:rPr lang="el-GR" sz="3400" dirty="0" smtClean="0"/>
              <a:t>.</a:t>
            </a:r>
            <a:endParaRPr lang="el-GR" sz="3400" dirty="0"/>
          </a:p>
          <a:p>
            <a:pPr marL="82296" indent="0" algn="just">
              <a:buNone/>
            </a:pPr>
            <a:endParaRPr lang="el-GR" sz="3400" dirty="0" smtClean="0"/>
          </a:p>
          <a:p>
            <a:pPr marL="82296" indent="0" algn="just">
              <a:buNone/>
            </a:pPr>
            <a:r>
              <a:rPr lang="el-GR" sz="3400" dirty="0" smtClean="0"/>
              <a:t>Σε </a:t>
            </a:r>
            <a:r>
              <a:rPr lang="el-GR" sz="3400" dirty="0"/>
              <a:t>περιπτώσεις </a:t>
            </a:r>
            <a:r>
              <a:rPr lang="el-GR" sz="3400" u="sng" dirty="0" smtClean="0"/>
              <a:t>καούρας</a:t>
            </a:r>
            <a:r>
              <a:rPr lang="el-GR" sz="3400" dirty="0" smtClean="0"/>
              <a:t> κάνουμε έγχυμα από </a:t>
            </a:r>
            <a:r>
              <a:rPr lang="el-GR" sz="3400" i="1" dirty="0" smtClean="0"/>
              <a:t>φιλιπέντουλα</a:t>
            </a:r>
            <a:r>
              <a:rPr lang="el-GR" sz="3400" dirty="0" smtClean="0"/>
              <a:t> και πίνουμε 1-2 κούπες μες την ημέρα. </a:t>
            </a:r>
          </a:p>
        </p:txBody>
      </p:sp>
    </p:spTree>
    <p:extLst>
      <p:ext uri="{BB962C8B-B14F-4D97-AF65-F5344CB8AC3E}">
        <p14:creationId xmlns:p14="http://schemas.microsoft.com/office/powerpoint/2010/main" val="15599367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40000" lnSpcReduction="20000"/>
          </a:bodyPr>
          <a:lstStyle/>
          <a:p>
            <a:pPr marL="82296" indent="0" algn="just">
              <a:buNone/>
            </a:pPr>
            <a:r>
              <a:rPr lang="el-GR" dirty="0"/>
              <a:t> </a:t>
            </a:r>
            <a:r>
              <a:rPr lang="el-GR" dirty="0" smtClean="0"/>
              <a:t>                          Εγκυμοσύνη</a:t>
            </a:r>
            <a:endParaRPr lang="el-GR" dirty="0"/>
          </a:p>
          <a:p>
            <a:pPr marL="82296" indent="0" algn="just">
              <a:buNone/>
            </a:pPr>
            <a:endParaRPr lang="el-GR" sz="3400" dirty="0"/>
          </a:p>
          <a:p>
            <a:pPr marL="82296" indent="0" algn="just">
              <a:buNone/>
            </a:pPr>
            <a:r>
              <a:rPr lang="el-GR" sz="3400" dirty="0" smtClean="0"/>
              <a:t>Αν υπάρχει </a:t>
            </a:r>
            <a:r>
              <a:rPr lang="el-GR" sz="3400" u="sng" dirty="0" smtClean="0"/>
              <a:t>πονοκέφαλος ή νευρική ένταση</a:t>
            </a:r>
            <a:r>
              <a:rPr lang="el-GR" sz="3400" dirty="0" smtClean="0"/>
              <a:t>, τότε πίνουμε έγχυμα από </a:t>
            </a:r>
            <a:r>
              <a:rPr lang="el-GR" sz="3400" i="1" dirty="0" smtClean="0"/>
              <a:t>τίλιο, μέχρι 3 κούπες μες την ημέρα.  </a:t>
            </a:r>
          </a:p>
          <a:p>
            <a:pPr marL="82296" indent="0" algn="just">
              <a:buNone/>
            </a:pPr>
            <a:endParaRPr lang="el-GR" sz="3400" dirty="0"/>
          </a:p>
          <a:p>
            <a:pPr marL="82296" indent="0" algn="just">
              <a:buNone/>
            </a:pPr>
            <a:r>
              <a:rPr lang="el-GR" sz="3400" dirty="0"/>
              <a:t>Στις </a:t>
            </a:r>
            <a:r>
              <a:rPr lang="el-GR" sz="3400" u="sng" dirty="0" smtClean="0"/>
              <a:t>τελευταίες μέρες της εγκυμοσύνης και για να προετοιμαστούμε για τη γέννα</a:t>
            </a:r>
            <a:r>
              <a:rPr lang="el-GR" sz="3400" dirty="0" smtClean="0"/>
              <a:t> πίνουμε αφέψημα με 1 κτγ. ξερά φύλλα </a:t>
            </a:r>
            <a:r>
              <a:rPr lang="el-GR" sz="3400" i="1" dirty="0" smtClean="0"/>
              <a:t>σμέουρου (</a:t>
            </a:r>
            <a:r>
              <a:rPr lang="en-GB" sz="3400" i="1" dirty="0" smtClean="0"/>
              <a:t>raspberry – </a:t>
            </a:r>
            <a:r>
              <a:rPr lang="en-GB" sz="3400" i="1" dirty="0" err="1" smtClean="0"/>
              <a:t>Rubus</a:t>
            </a:r>
            <a:r>
              <a:rPr lang="en-GB" sz="3400" i="1" dirty="0" smtClean="0"/>
              <a:t> </a:t>
            </a:r>
            <a:r>
              <a:rPr lang="en-GB" sz="3400" i="1" dirty="0" err="1" smtClean="0"/>
              <a:t>idaeus</a:t>
            </a:r>
            <a:r>
              <a:rPr lang="en-GB" sz="3400" i="1" dirty="0" smtClean="0"/>
              <a:t>)</a:t>
            </a:r>
            <a:r>
              <a:rPr lang="el-GR" sz="3400" dirty="0" smtClean="0"/>
              <a:t> σε μία κούπα νερού, μέχρι 2 κούπες μες στην ημέρα. </a:t>
            </a:r>
          </a:p>
          <a:p>
            <a:pPr marL="82296" indent="0" algn="just">
              <a:buNone/>
            </a:pPr>
            <a:endParaRPr lang="el-GR" sz="3400" dirty="0"/>
          </a:p>
          <a:p>
            <a:pPr marL="82296" indent="0" algn="just">
              <a:buNone/>
            </a:pPr>
            <a:r>
              <a:rPr lang="el-GR" sz="3400" dirty="0" smtClean="0"/>
              <a:t>Για τα </a:t>
            </a:r>
            <a:r>
              <a:rPr lang="el-GR" sz="3400" u="sng" dirty="0" smtClean="0"/>
              <a:t>σημάδια στην κοιλιά</a:t>
            </a:r>
            <a:r>
              <a:rPr lang="el-GR" sz="3400" dirty="0" smtClean="0"/>
              <a:t>, μπορούμε να κάνουμε ελαφρύ μασάζ στην περιοχή με </a:t>
            </a:r>
            <a:r>
              <a:rPr lang="en-GB" sz="3400" i="1" dirty="0" smtClean="0"/>
              <a:t>gel </a:t>
            </a:r>
            <a:r>
              <a:rPr lang="el-GR" sz="3400" i="1" dirty="0" smtClean="0"/>
              <a:t>αλόης, ελαιόλαδο, </a:t>
            </a:r>
            <a:r>
              <a:rPr lang="en-GB" sz="3400" i="1" dirty="0" smtClean="0"/>
              <a:t>jojoba  </a:t>
            </a:r>
            <a:r>
              <a:rPr lang="el-GR" sz="3400" i="1" dirty="0" smtClean="0"/>
              <a:t>ή </a:t>
            </a:r>
            <a:r>
              <a:rPr lang="en-GB" sz="3400" i="1" dirty="0" smtClean="0"/>
              <a:t>wheatgerm oil</a:t>
            </a:r>
            <a:r>
              <a:rPr lang="en-GB" sz="3400" dirty="0" smtClean="0"/>
              <a:t>. </a:t>
            </a:r>
            <a:endParaRPr lang="el-GR" sz="3400" dirty="0" smtClean="0"/>
          </a:p>
          <a:p>
            <a:pPr marL="82296" indent="0" algn="just">
              <a:buNone/>
            </a:pPr>
            <a:endParaRPr lang="el-GR" sz="3400" dirty="0" smtClean="0"/>
          </a:p>
          <a:p>
            <a:pPr marL="82296" indent="0" algn="just">
              <a:buNone/>
            </a:pPr>
            <a:r>
              <a:rPr lang="el-GR" sz="3400" dirty="0"/>
              <a:t>Στις περιπτώσεις </a:t>
            </a:r>
            <a:r>
              <a:rPr lang="el-GR" sz="3400" u="sng" dirty="0" smtClean="0"/>
              <a:t>αϋπνίας</a:t>
            </a:r>
            <a:r>
              <a:rPr lang="el-GR" sz="3400" dirty="0" smtClean="0"/>
              <a:t> πίνουμε έγχυμα από </a:t>
            </a:r>
            <a:r>
              <a:rPr lang="el-GR" sz="3400" i="1" dirty="0" smtClean="0"/>
              <a:t>χαμομήλι, τίλιο, λεβάντα και πασσιφλόρα</a:t>
            </a:r>
            <a:r>
              <a:rPr lang="el-GR" sz="3400" dirty="0" smtClean="0"/>
              <a:t>, μέχρι 2 κούπες το βράδυ πριν κοιμηθούμε. </a:t>
            </a:r>
          </a:p>
          <a:p>
            <a:pPr marL="82296" indent="0" algn="just">
              <a:buNone/>
            </a:pPr>
            <a:endParaRPr lang="el-GR" sz="3400" dirty="0" smtClean="0"/>
          </a:p>
          <a:p>
            <a:pPr marL="82296" indent="0" algn="just">
              <a:buNone/>
            </a:pPr>
            <a:r>
              <a:rPr lang="en-GB" sz="3400" dirty="0">
                <a:latin typeface="Corbel" panose="020B0503020204020204" pitchFamily="34" charset="0"/>
              </a:rPr>
              <a:t> </a:t>
            </a:r>
            <a:r>
              <a:rPr lang="el-GR" sz="3400" dirty="0">
                <a:latin typeface="Corbel" panose="020B0503020204020204" pitchFamily="34" charset="0"/>
              </a:rPr>
              <a:t>Σε περιπτώσεις </a:t>
            </a:r>
            <a:r>
              <a:rPr lang="el-GR" sz="3400" u="sng" dirty="0">
                <a:latin typeface="Corbel" panose="020B0503020204020204" pitchFamily="34" charset="0"/>
              </a:rPr>
              <a:t>αιμορροΐδων</a:t>
            </a:r>
            <a:r>
              <a:rPr lang="el-GR" sz="3400" dirty="0">
                <a:latin typeface="Corbel" panose="020B0503020204020204" pitchFamily="34" charset="0"/>
              </a:rPr>
              <a:t>, τότε τοπικά βάζουμε </a:t>
            </a:r>
            <a:r>
              <a:rPr lang="el-GR" sz="3400" i="1" dirty="0">
                <a:latin typeface="Corbel" panose="020B0503020204020204" pitchFamily="34" charset="0"/>
              </a:rPr>
              <a:t>αμαμελίδα</a:t>
            </a:r>
            <a:r>
              <a:rPr lang="el-GR" sz="3400" dirty="0">
                <a:latin typeface="Corbel" panose="020B0503020204020204" pitchFamily="34" charset="0"/>
              </a:rPr>
              <a:t>, </a:t>
            </a:r>
            <a:r>
              <a:rPr lang="el-GR" sz="3400" i="1" dirty="0">
                <a:latin typeface="Corbel" panose="020B0503020204020204" pitchFamily="34" charset="0"/>
              </a:rPr>
              <a:t>ζοχαδόχορτο</a:t>
            </a:r>
            <a:r>
              <a:rPr lang="en-GB" sz="3400" i="1" dirty="0">
                <a:latin typeface="Corbel" panose="020B0503020204020204" pitchFamily="34" charset="0"/>
              </a:rPr>
              <a:t> (Ranunculus ficaria)</a:t>
            </a:r>
            <a:r>
              <a:rPr lang="el-GR" sz="3400" dirty="0">
                <a:latin typeface="Corbel" panose="020B0503020204020204" pitchFamily="34" charset="0"/>
              </a:rPr>
              <a:t>, </a:t>
            </a:r>
            <a:r>
              <a:rPr lang="el-GR" sz="3400" i="1" dirty="0">
                <a:latin typeface="Corbel" panose="020B0503020204020204" pitchFamily="34" charset="0"/>
              </a:rPr>
              <a:t>κόκκινη βελανιδιά </a:t>
            </a:r>
            <a:r>
              <a:rPr lang="el-GR" sz="3400" dirty="0">
                <a:latin typeface="Corbel" panose="020B0503020204020204" pitchFamily="34" charset="0"/>
              </a:rPr>
              <a:t>και </a:t>
            </a:r>
            <a:r>
              <a:rPr lang="el-GR" sz="3400" i="1" dirty="0" smtClean="0">
                <a:latin typeface="Corbel" panose="020B0503020204020204" pitchFamily="34" charset="0"/>
              </a:rPr>
              <a:t>καλέντουλα</a:t>
            </a:r>
            <a:r>
              <a:rPr lang="el-GR" sz="3400" dirty="0" smtClean="0">
                <a:latin typeface="Corbel" panose="020B0503020204020204" pitchFamily="34" charset="0"/>
              </a:rPr>
              <a:t>.</a:t>
            </a:r>
          </a:p>
          <a:p>
            <a:pPr marL="82296" indent="0" algn="just">
              <a:buNone/>
            </a:pPr>
            <a:endParaRPr lang="el-GR" sz="3400" dirty="0">
              <a:latin typeface="Corbel" panose="020B0503020204020204" pitchFamily="34" charset="0"/>
            </a:endParaRPr>
          </a:p>
          <a:p>
            <a:pPr marL="82296" indent="0" algn="just">
              <a:buNone/>
            </a:pPr>
            <a:r>
              <a:rPr lang="en-GB" sz="3400" dirty="0">
                <a:latin typeface="Corbel" panose="020B0503020204020204" pitchFamily="34" charset="0"/>
              </a:rPr>
              <a:t> </a:t>
            </a:r>
            <a:r>
              <a:rPr lang="el-GR" sz="3400" dirty="0"/>
              <a:t>Σε περιπτώσεις </a:t>
            </a:r>
            <a:r>
              <a:rPr lang="el-GR" sz="3400" u="sng" dirty="0" smtClean="0"/>
              <a:t>κολπικών μυκήτων</a:t>
            </a:r>
            <a:r>
              <a:rPr lang="el-GR" sz="3400" dirty="0" smtClean="0"/>
              <a:t>, </a:t>
            </a:r>
            <a:r>
              <a:rPr lang="el-GR" sz="3400" dirty="0"/>
              <a:t>τότε </a:t>
            </a:r>
            <a:r>
              <a:rPr lang="el-GR" sz="3400" dirty="0" smtClean="0"/>
              <a:t>κάνουμε έγχυμα από </a:t>
            </a:r>
            <a:r>
              <a:rPr lang="el-GR" sz="3400" i="1" dirty="0" smtClean="0"/>
              <a:t>χαμομήλι και καλέντουλα </a:t>
            </a:r>
            <a:r>
              <a:rPr lang="el-GR" sz="3400" dirty="0" smtClean="0"/>
              <a:t>και κάνουμε πλύσεις μες στην ημέρα.</a:t>
            </a:r>
            <a:endParaRPr lang="el-GR" sz="3400" dirty="0"/>
          </a:p>
          <a:p>
            <a:pPr marL="82296" indent="0" algn="just">
              <a:buNone/>
            </a:pPr>
            <a:r>
              <a:rPr lang="el-GR" sz="3400" dirty="0" smtClean="0">
                <a:latin typeface="Corbel" panose="020B0503020204020204" pitchFamily="34" charset="0"/>
              </a:rPr>
              <a:t> </a:t>
            </a:r>
          </a:p>
        </p:txBody>
      </p:sp>
    </p:spTree>
    <p:extLst>
      <p:ext uri="{BB962C8B-B14F-4D97-AF65-F5344CB8AC3E}">
        <p14:creationId xmlns:p14="http://schemas.microsoft.com/office/powerpoint/2010/main" val="2629557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70000" lnSpcReduction="20000"/>
          </a:bodyPr>
          <a:lstStyle/>
          <a:p>
            <a:pPr algn="ctr"/>
            <a:r>
              <a:rPr lang="el-GR" dirty="0"/>
              <a:t>Αναπνευστικό</a:t>
            </a:r>
          </a:p>
          <a:p>
            <a:pPr marL="82296" indent="0">
              <a:buNone/>
            </a:pPr>
            <a:endParaRPr lang="el-GR" dirty="0"/>
          </a:p>
          <a:p>
            <a:pPr marL="82296" indent="0" algn="just">
              <a:buNone/>
            </a:pPr>
            <a:r>
              <a:rPr lang="el-GR" dirty="0" smtClean="0"/>
              <a:t>     Αν υπάρχει </a:t>
            </a:r>
            <a:r>
              <a:rPr lang="el-GR" u="sng" dirty="0" smtClean="0"/>
              <a:t>παραγωγικός βήχας</a:t>
            </a:r>
            <a:r>
              <a:rPr lang="el-GR" dirty="0" smtClean="0"/>
              <a:t>, τότε τα καταλληλότερα είναι το </a:t>
            </a:r>
            <a:r>
              <a:rPr lang="el-GR" i="1" dirty="0" smtClean="0"/>
              <a:t>θυμάρι (</a:t>
            </a:r>
            <a:r>
              <a:rPr lang="en-GB" i="1" dirty="0" smtClean="0"/>
              <a:t>Thymus vulgaris)</a:t>
            </a:r>
            <a:r>
              <a:rPr lang="el-GR" dirty="0" smtClean="0"/>
              <a:t>, η </a:t>
            </a:r>
            <a:r>
              <a:rPr lang="el-GR" i="1" dirty="0" smtClean="0"/>
              <a:t>ρίγανη</a:t>
            </a:r>
            <a:r>
              <a:rPr lang="en-GB" i="1" dirty="0" smtClean="0"/>
              <a:t> (Origanum vulgare)</a:t>
            </a:r>
            <a:r>
              <a:rPr lang="el-GR" i="1" dirty="0"/>
              <a:t> </a:t>
            </a:r>
            <a:r>
              <a:rPr lang="el-GR" dirty="0" smtClean="0"/>
              <a:t>και το </a:t>
            </a:r>
            <a:r>
              <a:rPr lang="el-GR" i="1" dirty="0" smtClean="0"/>
              <a:t>δίκταμο (</a:t>
            </a:r>
            <a:r>
              <a:rPr lang="en-GB" i="1" dirty="0" smtClean="0"/>
              <a:t>Origanum dictamum)</a:t>
            </a:r>
            <a:r>
              <a:rPr lang="en-GB" dirty="0" smtClean="0"/>
              <a:t>. </a:t>
            </a:r>
          </a:p>
          <a:p>
            <a:pPr marL="82296" indent="0" algn="just">
              <a:buNone/>
            </a:pPr>
            <a:endParaRPr lang="en-GB" dirty="0" smtClean="0"/>
          </a:p>
          <a:p>
            <a:pPr marL="82296" indent="0" algn="just">
              <a:buNone/>
            </a:pPr>
            <a:r>
              <a:rPr lang="en-GB" dirty="0"/>
              <a:t> </a:t>
            </a:r>
            <a:r>
              <a:rPr lang="en-GB" dirty="0" smtClean="0"/>
              <a:t>   </a:t>
            </a:r>
            <a:r>
              <a:rPr lang="el-GR" dirty="0" smtClean="0"/>
              <a:t>Αν υπάρχει </a:t>
            </a:r>
            <a:r>
              <a:rPr lang="el-GR" u="sng" dirty="0" smtClean="0"/>
              <a:t>μη παραγωγικός βήχας </a:t>
            </a:r>
            <a:r>
              <a:rPr lang="el-GR" dirty="0" smtClean="0"/>
              <a:t>τότε τα καταλληλότερα είναι το </a:t>
            </a:r>
            <a:r>
              <a:rPr lang="el-GR" i="1" dirty="0" smtClean="0"/>
              <a:t>μαρούβιο (</a:t>
            </a:r>
            <a:r>
              <a:rPr lang="en-GB" i="1" dirty="0" smtClean="0"/>
              <a:t>Marrubium officinarum)</a:t>
            </a:r>
            <a:r>
              <a:rPr lang="en-GB" dirty="0" smtClean="0"/>
              <a:t> </a:t>
            </a:r>
            <a:r>
              <a:rPr lang="el-GR" dirty="0" smtClean="0"/>
              <a:t>και το </a:t>
            </a:r>
            <a:r>
              <a:rPr lang="el-GR" i="1" dirty="0" smtClean="0"/>
              <a:t>ελένιο (</a:t>
            </a:r>
            <a:r>
              <a:rPr lang="en-GB" i="1" dirty="0" smtClean="0"/>
              <a:t>Inula helenium). </a:t>
            </a:r>
          </a:p>
          <a:p>
            <a:pPr marL="82296" indent="0" algn="just">
              <a:buNone/>
            </a:pPr>
            <a:endParaRPr lang="en-GB" dirty="0"/>
          </a:p>
          <a:p>
            <a:pPr marL="82296" indent="0" algn="just">
              <a:buNone/>
            </a:pPr>
            <a:r>
              <a:rPr lang="en-GB" dirty="0" smtClean="0"/>
              <a:t>   </a:t>
            </a:r>
            <a:r>
              <a:rPr lang="el-GR" dirty="0" smtClean="0"/>
              <a:t>Αν υπάρχει </a:t>
            </a:r>
            <a:r>
              <a:rPr lang="el-GR" u="sng" dirty="0" smtClean="0"/>
              <a:t>ξερός και ερεθισμένος λαιμός </a:t>
            </a:r>
            <a:r>
              <a:rPr lang="el-GR" dirty="0" smtClean="0"/>
              <a:t>τότε κάνουμε γαργάρες με δυνατό αφέψημα (διπλή δόση) </a:t>
            </a:r>
            <a:r>
              <a:rPr lang="el-GR" dirty="0"/>
              <a:t>από </a:t>
            </a:r>
            <a:r>
              <a:rPr lang="el-GR" i="1" dirty="0"/>
              <a:t>θυμάρι (</a:t>
            </a:r>
            <a:r>
              <a:rPr lang="en-GB" i="1" dirty="0"/>
              <a:t>Thymus vulgaris)</a:t>
            </a:r>
            <a:r>
              <a:rPr lang="el-GR" i="1" dirty="0" smtClean="0"/>
              <a:t>, ρίγανη </a:t>
            </a:r>
            <a:r>
              <a:rPr lang="en-GB" i="1" dirty="0"/>
              <a:t>(Origanum vulgare) </a:t>
            </a:r>
            <a:r>
              <a:rPr lang="el-GR" dirty="0" smtClean="0"/>
              <a:t>και </a:t>
            </a:r>
            <a:r>
              <a:rPr lang="el-GR" i="1" dirty="0" smtClean="0"/>
              <a:t>φασκόμηλο (</a:t>
            </a:r>
            <a:r>
              <a:rPr lang="en-GB" i="1" dirty="0" smtClean="0"/>
              <a:t>Salvia officinalis)</a:t>
            </a:r>
            <a:r>
              <a:rPr lang="el-GR" dirty="0" smtClean="0"/>
              <a:t>. </a:t>
            </a:r>
          </a:p>
          <a:p>
            <a:pPr marL="82296" indent="0" algn="just">
              <a:buNone/>
            </a:pPr>
            <a:endParaRPr lang="el-GR" dirty="0"/>
          </a:p>
        </p:txBody>
      </p:sp>
    </p:spTree>
    <p:extLst>
      <p:ext uri="{BB962C8B-B14F-4D97-AF65-F5344CB8AC3E}">
        <p14:creationId xmlns:p14="http://schemas.microsoft.com/office/powerpoint/2010/main" val="25780749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a:bodyPr>
          <a:lstStyle/>
          <a:p>
            <a:pPr marL="82296" indent="0" algn="ctr">
              <a:buNone/>
            </a:pPr>
            <a:r>
              <a:rPr lang="el-GR" dirty="0" smtClean="0"/>
              <a:t>Μωρά και παιδιά</a:t>
            </a:r>
            <a:endParaRPr lang="el-GR" dirty="0"/>
          </a:p>
          <a:p>
            <a:pPr marL="82296" indent="0" algn="just">
              <a:buNone/>
            </a:pPr>
            <a:endParaRPr lang="el-GR" sz="3400" dirty="0"/>
          </a:p>
          <a:p>
            <a:pPr marL="82296" indent="0" algn="just">
              <a:buNone/>
            </a:pPr>
            <a:r>
              <a:rPr lang="el-GR" sz="3400" dirty="0" smtClean="0">
                <a:latin typeface="Corbel" panose="020B0503020204020204" pitchFamily="34" charset="0"/>
              </a:rPr>
              <a:t> </a:t>
            </a:r>
          </a:p>
        </p:txBody>
      </p:sp>
    </p:spTree>
    <p:extLst>
      <p:ext uri="{BB962C8B-B14F-4D97-AF65-F5344CB8AC3E}">
        <p14:creationId xmlns:p14="http://schemas.microsoft.com/office/powerpoint/2010/main" val="41514679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a:bodyPr>
          <a:lstStyle/>
          <a:p>
            <a:pPr marL="82296" indent="0" algn="ctr">
              <a:buNone/>
            </a:pPr>
            <a:r>
              <a:rPr lang="el-GR" dirty="0" smtClean="0"/>
              <a:t>Ηλικιωμένοι – 3</a:t>
            </a:r>
            <a:r>
              <a:rPr lang="el-GR" baseline="30000" dirty="0" smtClean="0"/>
              <a:t>η</a:t>
            </a:r>
            <a:r>
              <a:rPr lang="el-GR" dirty="0" smtClean="0"/>
              <a:t> ηλικία</a:t>
            </a:r>
            <a:endParaRPr lang="el-GR" dirty="0"/>
          </a:p>
          <a:p>
            <a:pPr marL="82296" indent="0" algn="just">
              <a:buNone/>
            </a:pPr>
            <a:endParaRPr lang="el-GR" sz="3400" dirty="0"/>
          </a:p>
        </p:txBody>
      </p:sp>
    </p:spTree>
    <p:extLst>
      <p:ext uri="{BB962C8B-B14F-4D97-AF65-F5344CB8AC3E}">
        <p14:creationId xmlns:p14="http://schemas.microsoft.com/office/powerpoint/2010/main" val="7794328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Βοτανική Ιατρική</a:t>
            </a:r>
            <a:endParaRPr lang="en-GB" dirty="0"/>
          </a:p>
        </p:txBody>
      </p:sp>
      <p:sp>
        <p:nvSpPr>
          <p:cNvPr id="3" name="Subtitle 2"/>
          <p:cNvSpPr>
            <a:spLocks noGrp="1"/>
          </p:cNvSpPr>
          <p:nvPr>
            <p:ph type="subTitle" idx="1"/>
          </p:nvPr>
        </p:nvSpPr>
        <p:spPr/>
        <p:txBody>
          <a:bodyPr/>
          <a:lstStyle/>
          <a:p>
            <a:r>
              <a:rPr lang="el-GR" dirty="0" smtClean="0"/>
              <a:t>Φτιάχνοντας σκευάσματα</a:t>
            </a:r>
            <a:endParaRPr lang="en-GB" dirty="0"/>
          </a:p>
        </p:txBody>
      </p:sp>
    </p:spTree>
    <p:extLst>
      <p:ext uri="{BB962C8B-B14F-4D97-AF65-F5344CB8AC3E}">
        <p14:creationId xmlns:p14="http://schemas.microsoft.com/office/powerpoint/2010/main" val="3952405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Εγχυμμένα</a:t>
            </a:r>
            <a:r>
              <a:rPr lang="el-GR" dirty="0"/>
              <a:t> έλαια</a:t>
            </a:r>
            <a:endParaRPr lang="en-GB" dirty="0"/>
          </a:p>
        </p:txBody>
      </p:sp>
      <p:sp>
        <p:nvSpPr>
          <p:cNvPr id="3" name="Content Placeholder 2"/>
          <p:cNvSpPr>
            <a:spLocks noGrp="1"/>
          </p:cNvSpPr>
          <p:nvPr>
            <p:ph idx="1"/>
          </p:nvPr>
        </p:nvSpPr>
        <p:spPr>
          <a:xfrm>
            <a:off x="642910" y="1447800"/>
            <a:ext cx="7000924" cy="4800600"/>
          </a:xfrm>
        </p:spPr>
        <p:txBody>
          <a:bodyPr>
            <a:normAutofit fontScale="92500" lnSpcReduction="20000"/>
          </a:bodyPr>
          <a:lstStyle/>
          <a:p>
            <a:r>
              <a:rPr lang="el-GR" dirty="0" smtClean="0"/>
              <a:t>Γεμιζουμε τα ¾ από ένα δοχείο με το μέρος του φυτού που θέλουμε να κάνουμε το έγχυμα και μετά το γεμίζουμε με το λάδι της αρεσκείας μας. </a:t>
            </a:r>
          </a:p>
          <a:p>
            <a:r>
              <a:rPr lang="el-GR" dirty="0" smtClean="0"/>
              <a:t>Ζεστή μέθοδος – 4-8 ώρες μπεν μαρί</a:t>
            </a:r>
          </a:p>
          <a:p>
            <a:r>
              <a:rPr lang="el-GR" dirty="0" smtClean="0"/>
              <a:t>Κρύα μέθοδος – Αφήνουμε το δοχείο από 2 ως 4 εβδομάδες σε σημείο που το βλέπει ο ήλιος.</a:t>
            </a:r>
          </a:p>
          <a:p>
            <a:r>
              <a:rPr lang="el-GR" dirty="0" smtClean="0"/>
              <a:t>Στραγγίζουμε και αποθηκεύουμε το λαδι σε σκιερό μέρος μετά την ολοκλήρωση. </a:t>
            </a:r>
            <a:endParaRPr lang="en-GB" dirty="0"/>
          </a:p>
        </p:txBody>
      </p:sp>
      <p:pic>
        <p:nvPicPr>
          <p:cNvPr id="3074" name="Picture 2" descr="C:\Users\manos\Pictures\presentation ksanthi\SPATHOLADO.JPG"/>
          <p:cNvPicPr>
            <a:picLocks noChangeAspect="1" noChangeArrowheads="1"/>
          </p:cNvPicPr>
          <p:nvPr/>
        </p:nvPicPr>
        <p:blipFill>
          <a:blip r:embed="rId2"/>
          <a:srcRect/>
          <a:stretch>
            <a:fillRect/>
          </a:stretch>
        </p:blipFill>
        <p:spPr bwMode="auto">
          <a:xfrm>
            <a:off x="7643834" y="1571612"/>
            <a:ext cx="1214446" cy="4105283"/>
          </a:xfrm>
          <a:prstGeom prst="rect">
            <a:avLst/>
          </a:prstGeom>
          <a:noFill/>
        </p:spPr>
      </p:pic>
    </p:spTree>
    <p:extLst>
      <p:ext uri="{BB962C8B-B14F-4D97-AF65-F5344CB8AC3E}">
        <p14:creationId xmlns:p14="http://schemas.microsoft.com/office/powerpoint/2010/main" val="16220346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Εγχυμμένα</a:t>
            </a:r>
            <a:r>
              <a:rPr lang="el-GR" dirty="0" smtClean="0"/>
              <a:t> έλαια</a:t>
            </a:r>
            <a:endParaRPr lang="en-GB" dirty="0"/>
          </a:p>
        </p:txBody>
      </p:sp>
      <p:sp>
        <p:nvSpPr>
          <p:cNvPr id="3" name="Content Placeholder 2"/>
          <p:cNvSpPr>
            <a:spLocks noGrp="1"/>
          </p:cNvSpPr>
          <p:nvPr>
            <p:ph idx="1"/>
          </p:nvPr>
        </p:nvSpPr>
        <p:spPr>
          <a:xfrm>
            <a:off x="1259632" y="1556792"/>
            <a:ext cx="7000924" cy="4800600"/>
          </a:xfrm>
        </p:spPr>
        <p:txBody>
          <a:bodyPr>
            <a:normAutofit fontScale="25000" lnSpcReduction="20000"/>
          </a:bodyPr>
          <a:lstStyle/>
          <a:p>
            <a:r>
              <a:rPr lang="el-GR" sz="6400" dirty="0" err="1" smtClean="0"/>
              <a:t>Βαλσαμο</a:t>
            </a:r>
            <a:r>
              <a:rPr lang="el-GR" sz="6400" dirty="0" smtClean="0"/>
              <a:t> (</a:t>
            </a:r>
            <a:r>
              <a:rPr lang="en-GB" sz="6400" dirty="0" err="1" smtClean="0"/>
              <a:t>Hypericum</a:t>
            </a:r>
            <a:r>
              <a:rPr lang="en-GB" sz="6400" dirty="0" smtClean="0"/>
              <a:t> </a:t>
            </a:r>
            <a:r>
              <a:rPr lang="en-GB" sz="6400" dirty="0" err="1" smtClean="0"/>
              <a:t>perforatum</a:t>
            </a:r>
            <a:r>
              <a:rPr lang="en-GB" sz="6400" dirty="0" smtClean="0"/>
              <a:t>)</a:t>
            </a:r>
            <a:endParaRPr lang="el-GR" sz="6400" dirty="0" smtClean="0"/>
          </a:p>
          <a:p>
            <a:pPr marL="82296" indent="0">
              <a:buNone/>
            </a:pPr>
            <a:r>
              <a:rPr lang="el-GR" sz="6400" dirty="0"/>
              <a:t>Εξωτερική </a:t>
            </a:r>
            <a:r>
              <a:rPr lang="el-GR" sz="6400" dirty="0" smtClean="0"/>
              <a:t>χρήση, επουλωτική για </a:t>
            </a:r>
            <a:r>
              <a:rPr lang="el-GR" sz="6400" dirty="0"/>
              <a:t>πληγές, κοψίματα, </a:t>
            </a:r>
            <a:r>
              <a:rPr lang="el-GR" sz="6400" dirty="0" err="1" smtClean="0"/>
              <a:t>αντιιϊκό</a:t>
            </a:r>
            <a:r>
              <a:rPr lang="el-GR" sz="6400" dirty="0" smtClean="0"/>
              <a:t> στους έρπητες</a:t>
            </a:r>
          </a:p>
          <a:p>
            <a:pPr marL="82296" indent="0">
              <a:buNone/>
            </a:pPr>
            <a:endParaRPr lang="el-GR" sz="6400" dirty="0"/>
          </a:p>
          <a:p>
            <a:r>
              <a:rPr lang="el-GR" sz="6400" dirty="0" smtClean="0"/>
              <a:t>Λεβάντα (</a:t>
            </a:r>
            <a:r>
              <a:rPr lang="en-GB" sz="6400" dirty="0" err="1" smtClean="0"/>
              <a:t>Lavendula</a:t>
            </a:r>
            <a:r>
              <a:rPr lang="en-GB" sz="6400" dirty="0" smtClean="0"/>
              <a:t> </a:t>
            </a:r>
            <a:r>
              <a:rPr lang="en-GB" sz="6400" dirty="0" err="1" smtClean="0"/>
              <a:t>angustifolia</a:t>
            </a:r>
            <a:r>
              <a:rPr lang="en-GB" sz="6400" dirty="0" smtClean="0"/>
              <a:t>)</a:t>
            </a:r>
            <a:endParaRPr lang="el-GR" sz="6400" dirty="0" smtClean="0"/>
          </a:p>
          <a:p>
            <a:pPr marL="82296" indent="0">
              <a:buNone/>
            </a:pPr>
            <a:r>
              <a:rPr lang="el-GR" sz="6400" dirty="0" smtClean="0"/>
              <a:t>     Εξωτερική χρήση – αντιβακτηριδιακή και </a:t>
            </a:r>
            <a:r>
              <a:rPr lang="el-GR" sz="6400" dirty="0" err="1" smtClean="0"/>
              <a:t>αντιφλεγμνώδη</a:t>
            </a:r>
            <a:r>
              <a:rPr lang="el-GR" sz="6400" dirty="0" smtClean="0"/>
              <a:t> δράση, για πιασίματα και καψίματα</a:t>
            </a:r>
          </a:p>
          <a:p>
            <a:pPr marL="82296" indent="0">
              <a:buNone/>
            </a:pPr>
            <a:endParaRPr lang="el-GR" sz="6400" dirty="0" smtClean="0"/>
          </a:p>
          <a:p>
            <a:r>
              <a:rPr lang="el-GR" sz="6400" dirty="0" smtClean="0"/>
              <a:t>Μύρο</a:t>
            </a:r>
            <a:r>
              <a:rPr lang="en-GB" sz="6400" dirty="0" smtClean="0"/>
              <a:t> (</a:t>
            </a:r>
            <a:r>
              <a:rPr lang="en-GB" sz="6400" dirty="0" err="1" smtClean="0"/>
              <a:t>Commiphora</a:t>
            </a:r>
            <a:r>
              <a:rPr lang="en-GB" sz="6400" dirty="0" smtClean="0"/>
              <a:t> </a:t>
            </a:r>
            <a:r>
              <a:rPr lang="en-GB" sz="6400" dirty="0" err="1" smtClean="0"/>
              <a:t>molmol</a:t>
            </a:r>
            <a:r>
              <a:rPr lang="en-GB" sz="6400" dirty="0" smtClean="0"/>
              <a:t>)</a:t>
            </a:r>
            <a:endParaRPr lang="el-GR" sz="6400" dirty="0" smtClean="0"/>
          </a:p>
          <a:p>
            <a:pPr marL="82296" indent="0">
              <a:buNone/>
            </a:pPr>
            <a:r>
              <a:rPr lang="el-GR" sz="6400" dirty="0" smtClean="0"/>
              <a:t>      Εξωτερική χρήση – αντιβακτηριδιακή, μυκητοκτόνο και στυπτικό (άφθες, μύκητες ποδιών και στόματος)</a:t>
            </a:r>
          </a:p>
          <a:p>
            <a:pPr marL="82296" indent="0">
              <a:buNone/>
            </a:pPr>
            <a:endParaRPr lang="el-GR" sz="6400" dirty="0" smtClean="0"/>
          </a:p>
          <a:p>
            <a:r>
              <a:rPr lang="el-GR" sz="6400" dirty="0" smtClean="0"/>
              <a:t>Καυτερή πιπεριά</a:t>
            </a:r>
            <a:r>
              <a:rPr lang="en-GB" sz="6400" dirty="0" smtClean="0"/>
              <a:t> (Capsicum </a:t>
            </a:r>
            <a:r>
              <a:rPr lang="en-GB" sz="6400" dirty="0" err="1" smtClean="0"/>
              <a:t>annua</a:t>
            </a:r>
            <a:r>
              <a:rPr lang="en-GB" sz="6400" dirty="0" smtClean="0"/>
              <a:t>)</a:t>
            </a:r>
            <a:endParaRPr lang="el-GR" sz="6400" dirty="0" smtClean="0"/>
          </a:p>
          <a:p>
            <a:pPr marL="82296" indent="0">
              <a:buNone/>
            </a:pPr>
            <a:r>
              <a:rPr lang="el-GR" sz="6400" dirty="0"/>
              <a:t>Εξωτερική </a:t>
            </a:r>
            <a:r>
              <a:rPr lang="el-GR" sz="6400" dirty="0" smtClean="0"/>
              <a:t>χρήση – αναλγητικό, </a:t>
            </a:r>
            <a:r>
              <a:rPr lang="el-GR" sz="6400" dirty="0" err="1" smtClean="0"/>
              <a:t>αντιφλεγμνώδες</a:t>
            </a:r>
            <a:r>
              <a:rPr lang="el-GR" sz="6400" dirty="0" smtClean="0"/>
              <a:t> για πιασίματα και πόνους μυών και κλειδώσεων (όχι σε πληγές , πρόσωπο και ποτέ εσωτερικά)</a:t>
            </a:r>
          </a:p>
          <a:p>
            <a:pPr marL="82296" indent="0">
              <a:buNone/>
            </a:pPr>
            <a:endParaRPr lang="el-GR" sz="6400" dirty="0" smtClean="0"/>
          </a:p>
          <a:p>
            <a:r>
              <a:rPr lang="el-GR" sz="6400" dirty="0" smtClean="0"/>
              <a:t>Χαμομήλι – καλέντουλα</a:t>
            </a:r>
            <a:r>
              <a:rPr lang="en-GB" sz="6400" dirty="0" smtClean="0"/>
              <a:t> (</a:t>
            </a:r>
            <a:r>
              <a:rPr lang="en-GB" sz="6400" dirty="0" err="1" smtClean="0"/>
              <a:t>Matricaria</a:t>
            </a:r>
            <a:r>
              <a:rPr lang="en-GB" sz="6400" dirty="0" smtClean="0"/>
              <a:t> chamomile – Calendula officinalis)</a:t>
            </a:r>
            <a:endParaRPr lang="el-GR" sz="6400" dirty="0" smtClean="0"/>
          </a:p>
          <a:p>
            <a:pPr marL="82296" indent="0">
              <a:buNone/>
            </a:pPr>
            <a:r>
              <a:rPr lang="el-GR" sz="6400" dirty="0"/>
              <a:t>Εξωτερική </a:t>
            </a:r>
            <a:r>
              <a:rPr lang="el-GR" sz="6400" dirty="0" smtClean="0"/>
              <a:t>χρήση – αντιβακτηριδιακά, αντιφλεγμονώδη και σε πληγές – καψίματα αλλά και σε πόνους αυτιών)</a:t>
            </a:r>
            <a:endParaRPr lang="en-GB" sz="6400" dirty="0" smtClean="0"/>
          </a:p>
          <a:p>
            <a:pPr marL="82296" indent="0">
              <a:buNone/>
            </a:pPr>
            <a:endParaRPr lang="el-GR" sz="6400" dirty="0" smtClean="0"/>
          </a:p>
          <a:p>
            <a:endParaRPr lang="en-GB" dirty="0" smtClean="0"/>
          </a:p>
          <a:p>
            <a:pPr marL="82296" indent="0">
              <a:buNone/>
            </a:pPr>
            <a:endParaRPr lang="el-GR" dirty="0" smtClean="0"/>
          </a:p>
          <a:p>
            <a:pPr marL="82296" indent="0">
              <a:buNone/>
            </a:pPr>
            <a:r>
              <a:rPr lang="el-GR" dirty="0" smtClean="0"/>
              <a:t> </a:t>
            </a:r>
            <a:endParaRPr lang="en-GB" dirty="0" smtClean="0"/>
          </a:p>
          <a:p>
            <a:endParaRPr lang="en-GB" dirty="0"/>
          </a:p>
        </p:txBody>
      </p:sp>
    </p:spTree>
    <p:extLst>
      <p:ext uri="{BB962C8B-B14F-4D97-AF65-F5344CB8AC3E}">
        <p14:creationId xmlns:p14="http://schemas.microsoft.com/office/powerpoint/2010/main" val="41630173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Κεραλοιφές</a:t>
            </a:r>
            <a:endParaRPr lang="en-GB" dirty="0"/>
          </a:p>
        </p:txBody>
      </p:sp>
      <p:sp>
        <p:nvSpPr>
          <p:cNvPr id="3" name="Content Placeholder 2"/>
          <p:cNvSpPr>
            <a:spLocks noGrp="1"/>
          </p:cNvSpPr>
          <p:nvPr>
            <p:ph idx="1"/>
          </p:nvPr>
        </p:nvSpPr>
        <p:spPr>
          <a:xfrm>
            <a:off x="571472" y="1500174"/>
            <a:ext cx="7498080" cy="4800600"/>
          </a:xfrm>
        </p:spPr>
        <p:txBody>
          <a:bodyPr>
            <a:normAutofit lnSpcReduction="10000"/>
          </a:bodyPr>
          <a:lstStyle/>
          <a:p>
            <a:r>
              <a:rPr lang="en-GB" dirty="0" smtClean="0"/>
              <a:t>8 </a:t>
            </a:r>
            <a:r>
              <a:rPr lang="el-GR" dirty="0" smtClean="0"/>
              <a:t>μέρη εγχυμένο λάδι (ελαιόλαδο, αμυγδαλέλαιο, ηλιέλαιο ( </a:t>
            </a:r>
            <a:r>
              <a:rPr lang="en-GB" dirty="0" smtClean="0"/>
              <a:t>soft oils)</a:t>
            </a:r>
            <a:endParaRPr lang="el-GR" dirty="0" smtClean="0"/>
          </a:p>
          <a:p>
            <a:r>
              <a:rPr lang="el-GR" dirty="0" smtClean="0"/>
              <a:t>1 μέρος κερί μέλισσας</a:t>
            </a:r>
            <a:endParaRPr lang="en-GB" dirty="0" smtClean="0"/>
          </a:p>
          <a:p>
            <a:endParaRPr lang="en-GB" dirty="0"/>
          </a:p>
          <a:p>
            <a:r>
              <a:rPr lang="el-GR" dirty="0" smtClean="0"/>
              <a:t>Οι </a:t>
            </a:r>
            <a:r>
              <a:rPr lang="el-GR" dirty="0" err="1" smtClean="0"/>
              <a:t>κεραλοιφές</a:t>
            </a:r>
            <a:r>
              <a:rPr lang="el-GR" dirty="0" smtClean="0"/>
              <a:t> είναι</a:t>
            </a:r>
          </a:p>
          <a:p>
            <a:pPr marL="82296" indent="0">
              <a:buNone/>
            </a:pPr>
            <a:r>
              <a:rPr lang="el-GR" dirty="0"/>
              <a:t>χ</a:t>
            </a:r>
            <a:r>
              <a:rPr lang="el-GR" dirty="0" smtClean="0"/>
              <a:t>ρήσιμες σε βότανα</a:t>
            </a:r>
          </a:p>
          <a:p>
            <a:pPr marL="82296" indent="0">
              <a:buNone/>
            </a:pPr>
            <a:r>
              <a:rPr lang="el-GR" dirty="0"/>
              <a:t>π</a:t>
            </a:r>
            <a:r>
              <a:rPr lang="el-GR" dirty="0" smtClean="0"/>
              <a:t>ου τα δραστικά τους</a:t>
            </a:r>
          </a:p>
          <a:p>
            <a:pPr marL="82296" indent="0">
              <a:buNone/>
            </a:pPr>
            <a:r>
              <a:rPr lang="el-GR" dirty="0" smtClean="0"/>
              <a:t>στοιχεία εκχέονται</a:t>
            </a:r>
          </a:p>
          <a:p>
            <a:pPr marL="82296" indent="0">
              <a:buNone/>
            </a:pPr>
            <a:r>
              <a:rPr lang="el-GR" dirty="0" smtClean="0"/>
              <a:t>σε έλαια.  </a:t>
            </a:r>
            <a:endParaRPr lang="en-GB" dirty="0"/>
          </a:p>
        </p:txBody>
      </p:sp>
      <p:pic>
        <p:nvPicPr>
          <p:cNvPr id="1026" name="Picture 2" descr="C:\Users\manos\Pictures\presentation ksanthi\salves.jpg"/>
          <p:cNvPicPr>
            <a:picLocks noChangeAspect="1" noChangeArrowheads="1"/>
          </p:cNvPicPr>
          <p:nvPr/>
        </p:nvPicPr>
        <p:blipFill>
          <a:blip r:embed="rId2"/>
          <a:srcRect/>
          <a:stretch>
            <a:fillRect/>
          </a:stretch>
        </p:blipFill>
        <p:spPr bwMode="auto">
          <a:xfrm>
            <a:off x="4429124" y="3143248"/>
            <a:ext cx="3714776" cy="3143272"/>
          </a:xfrm>
          <a:prstGeom prst="rect">
            <a:avLst/>
          </a:prstGeom>
          <a:noFill/>
        </p:spPr>
      </p:pic>
    </p:spTree>
    <p:extLst>
      <p:ext uri="{BB962C8B-B14F-4D97-AF65-F5344CB8AC3E}">
        <p14:creationId xmlns:p14="http://schemas.microsoft.com/office/powerpoint/2010/main" val="19147455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Καταπλάσματα</a:t>
            </a:r>
            <a:endParaRPr lang="en-GB" dirty="0"/>
          </a:p>
        </p:txBody>
      </p:sp>
      <p:sp>
        <p:nvSpPr>
          <p:cNvPr id="3" name="Content Placeholder 2"/>
          <p:cNvSpPr>
            <a:spLocks noGrp="1"/>
          </p:cNvSpPr>
          <p:nvPr>
            <p:ph idx="1"/>
          </p:nvPr>
        </p:nvSpPr>
        <p:spPr/>
        <p:txBody>
          <a:bodyPr>
            <a:normAutofit fontScale="77500" lnSpcReduction="20000"/>
          </a:bodyPr>
          <a:lstStyle/>
          <a:p>
            <a:r>
              <a:rPr lang="el-GR" dirty="0" smtClean="0"/>
              <a:t>1 </a:t>
            </a:r>
            <a:r>
              <a:rPr lang="el-GR" dirty="0" err="1" smtClean="0"/>
              <a:t>κ.σ</a:t>
            </a:r>
            <a:r>
              <a:rPr lang="el-GR" dirty="0" smtClean="0"/>
              <a:t>. αχίλλεια (ή άλλο αποξηραμένο βότανο σε σκόνη)</a:t>
            </a:r>
          </a:p>
          <a:p>
            <a:r>
              <a:rPr lang="el-GR" dirty="0" smtClean="0"/>
              <a:t>1 </a:t>
            </a:r>
            <a:r>
              <a:rPr lang="el-GR" dirty="0" err="1" smtClean="0"/>
              <a:t>κ.γ</a:t>
            </a:r>
            <a:r>
              <a:rPr lang="el-GR" dirty="0" smtClean="0"/>
              <a:t>. νερό</a:t>
            </a:r>
          </a:p>
          <a:p>
            <a:endParaRPr lang="el-GR" dirty="0" smtClean="0"/>
          </a:p>
          <a:p>
            <a:endParaRPr lang="el-GR" dirty="0" smtClean="0"/>
          </a:p>
          <a:p>
            <a:pPr>
              <a:buNone/>
            </a:pPr>
            <a:r>
              <a:rPr lang="el-GR" dirty="0" smtClean="0"/>
              <a:t>Τα αναμειγνύουμε στο</a:t>
            </a:r>
          </a:p>
          <a:p>
            <a:pPr>
              <a:buNone/>
            </a:pPr>
            <a:r>
              <a:rPr lang="el-GR" dirty="0" smtClean="0"/>
              <a:t> γουδί (ή σε μίξερ)</a:t>
            </a:r>
          </a:p>
          <a:p>
            <a:pPr>
              <a:buNone/>
            </a:pPr>
            <a:endParaRPr lang="el-GR" dirty="0" smtClean="0"/>
          </a:p>
          <a:p>
            <a:endParaRPr lang="el-GR" dirty="0" smtClean="0"/>
          </a:p>
          <a:p>
            <a:pPr>
              <a:buNone/>
            </a:pPr>
            <a:endParaRPr lang="el-GR" dirty="0" smtClean="0"/>
          </a:p>
          <a:p>
            <a:pPr>
              <a:buNone/>
            </a:pPr>
            <a:r>
              <a:rPr lang="el-GR" dirty="0" smtClean="0"/>
              <a:t>Τα τοποθετούμε επιδερμικά και καλύπτουμε με μεμβράνη φαγητού (ή επίδεσμο) για τουλάχιστον 3 ώρες. </a:t>
            </a:r>
            <a:endParaRPr lang="en-GB" dirty="0"/>
          </a:p>
        </p:txBody>
      </p:sp>
      <p:pic>
        <p:nvPicPr>
          <p:cNvPr id="2050" name="Picture 2" descr="C:\Users\manos\Pictures\presentation ksanthi\poultice.jpg"/>
          <p:cNvPicPr>
            <a:picLocks noChangeAspect="1" noChangeArrowheads="1"/>
          </p:cNvPicPr>
          <p:nvPr/>
        </p:nvPicPr>
        <p:blipFill>
          <a:blip r:embed="rId2" cstate="print"/>
          <a:srcRect/>
          <a:stretch>
            <a:fillRect/>
          </a:stretch>
        </p:blipFill>
        <p:spPr bwMode="auto">
          <a:xfrm>
            <a:off x="5000628" y="2018099"/>
            <a:ext cx="3428992" cy="2268157"/>
          </a:xfrm>
          <a:prstGeom prst="rect">
            <a:avLst/>
          </a:prstGeom>
          <a:noFill/>
        </p:spPr>
      </p:pic>
    </p:spTree>
    <p:extLst>
      <p:ext uri="{BB962C8B-B14F-4D97-AF65-F5344CB8AC3E}">
        <p14:creationId xmlns:p14="http://schemas.microsoft.com/office/powerpoint/2010/main" val="2690295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Καταπλάσματα</a:t>
            </a:r>
            <a:endParaRPr lang="en-GB" dirty="0"/>
          </a:p>
        </p:txBody>
      </p:sp>
      <p:sp>
        <p:nvSpPr>
          <p:cNvPr id="3" name="Content Placeholder 2"/>
          <p:cNvSpPr>
            <a:spLocks noGrp="1"/>
          </p:cNvSpPr>
          <p:nvPr>
            <p:ph idx="1"/>
          </p:nvPr>
        </p:nvSpPr>
        <p:spPr/>
        <p:txBody>
          <a:bodyPr>
            <a:normAutofit fontScale="92500" lnSpcReduction="10000"/>
          </a:bodyPr>
          <a:lstStyle/>
          <a:p>
            <a:pPr marL="82296" indent="0">
              <a:buNone/>
            </a:pPr>
            <a:r>
              <a:rPr lang="el-GR" dirty="0" smtClean="0"/>
              <a:t>- Για κοψίματα – πληγές : </a:t>
            </a:r>
          </a:p>
          <a:p>
            <a:pPr marL="82296" indent="0">
              <a:buNone/>
            </a:pPr>
            <a:r>
              <a:rPr lang="el-GR" dirty="0" smtClean="0"/>
              <a:t>Καλέντουλα – σύμφυτο – αχίλλεια – βάλσαμο</a:t>
            </a:r>
          </a:p>
          <a:p>
            <a:pPr marL="82296" indent="0">
              <a:buNone/>
            </a:pPr>
            <a:endParaRPr lang="el-GR" dirty="0"/>
          </a:p>
          <a:p>
            <a:pPr marL="82296" indent="0">
              <a:buNone/>
            </a:pPr>
            <a:r>
              <a:rPr lang="el-GR" dirty="0" smtClean="0"/>
              <a:t>- Για μελανιές – καρούμπαλα:</a:t>
            </a:r>
          </a:p>
          <a:p>
            <a:pPr marL="82296" indent="0">
              <a:buNone/>
            </a:pPr>
            <a:r>
              <a:rPr lang="el-GR" dirty="0" smtClean="0"/>
              <a:t>Στελλάρια – άρνικα (ποτέ σε ανοιχτές πληγές και μόνο εξωτερικά)</a:t>
            </a:r>
          </a:p>
          <a:p>
            <a:pPr marL="82296" indent="0">
              <a:buNone/>
            </a:pPr>
            <a:endParaRPr lang="el-GR" dirty="0"/>
          </a:p>
          <a:p>
            <a:pPr>
              <a:buFontTx/>
              <a:buChar char="-"/>
            </a:pPr>
            <a:r>
              <a:rPr lang="el-GR" dirty="0" smtClean="0"/>
              <a:t>Για δερματικά: </a:t>
            </a:r>
          </a:p>
          <a:p>
            <a:pPr marL="82296" indent="0">
              <a:buNone/>
            </a:pPr>
            <a:r>
              <a:rPr lang="el-GR" dirty="0" smtClean="0"/>
              <a:t>Καλέντουλα - στελλάρια</a:t>
            </a:r>
          </a:p>
          <a:p>
            <a:endParaRPr lang="el-GR" dirty="0" smtClean="0"/>
          </a:p>
        </p:txBody>
      </p:sp>
    </p:spTree>
    <p:extLst>
      <p:ext uri="{BB962C8B-B14F-4D97-AF65-F5344CB8AC3E}">
        <p14:creationId xmlns:p14="http://schemas.microsoft.com/office/powerpoint/2010/main" val="28349153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Κομπρέσες</a:t>
            </a:r>
            <a:endParaRPr lang="en-GB" dirty="0"/>
          </a:p>
        </p:txBody>
      </p:sp>
      <p:sp>
        <p:nvSpPr>
          <p:cNvPr id="3" name="Content Placeholder 2"/>
          <p:cNvSpPr>
            <a:spLocks noGrp="1"/>
          </p:cNvSpPr>
          <p:nvPr>
            <p:ph idx="1"/>
          </p:nvPr>
        </p:nvSpPr>
        <p:spPr/>
        <p:txBody>
          <a:bodyPr>
            <a:normAutofit/>
          </a:bodyPr>
          <a:lstStyle/>
          <a:p>
            <a:r>
              <a:rPr lang="el-GR" dirty="0" smtClean="0"/>
              <a:t>15γρ. Χαμομήλι (ή άλλο βότανο)</a:t>
            </a:r>
          </a:p>
          <a:p>
            <a:r>
              <a:rPr lang="el-GR" dirty="0" smtClean="0"/>
              <a:t>2 λίτρα βραστό νερό</a:t>
            </a:r>
          </a:p>
          <a:p>
            <a:endParaRPr lang="el-GR" dirty="0" smtClean="0"/>
          </a:p>
          <a:p>
            <a:endParaRPr lang="el-GR" dirty="0" smtClean="0"/>
          </a:p>
          <a:p>
            <a:endParaRPr lang="el-GR" dirty="0" smtClean="0"/>
          </a:p>
          <a:p>
            <a:endParaRPr lang="el-GR" dirty="0" smtClean="0"/>
          </a:p>
          <a:p>
            <a:pPr>
              <a:buNone/>
            </a:pPr>
            <a:r>
              <a:rPr lang="el-GR" dirty="0" smtClean="0"/>
              <a:t>Τα αφήνουμε για 20΄-30’ και μετά αρχίζουμε να βάζουμε τις κομπρέσες</a:t>
            </a:r>
            <a:endParaRPr lang="en-GB" dirty="0"/>
          </a:p>
        </p:txBody>
      </p:sp>
    </p:spTree>
    <p:extLst>
      <p:ext uri="{BB962C8B-B14F-4D97-AF65-F5344CB8AC3E}">
        <p14:creationId xmlns:p14="http://schemas.microsoft.com/office/powerpoint/2010/main" val="7289379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Κομπρέσες</a:t>
            </a:r>
            <a:endParaRPr lang="en-GB" dirty="0"/>
          </a:p>
        </p:txBody>
      </p:sp>
      <p:sp>
        <p:nvSpPr>
          <p:cNvPr id="3" name="Content Placeholder 2"/>
          <p:cNvSpPr>
            <a:spLocks noGrp="1"/>
          </p:cNvSpPr>
          <p:nvPr>
            <p:ph idx="1"/>
          </p:nvPr>
        </p:nvSpPr>
        <p:spPr/>
        <p:txBody>
          <a:bodyPr>
            <a:normAutofit fontScale="92500" lnSpcReduction="20000"/>
          </a:bodyPr>
          <a:lstStyle/>
          <a:p>
            <a:pPr marL="82296" indent="0">
              <a:buNone/>
            </a:pPr>
            <a:r>
              <a:rPr lang="el-GR" dirty="0"/>
              <a:t> </a:t>
            </a:r>
            <a:r>
              <a:rPr lang="el-GR" dirty="0" smtClean="0"/>
              <a:t>- Για φλεγμονές: φασκόμηλο, καλέντουλα, χαμομήλι, λεβάντα</a:t>
            </a:r>
          </a:p>
          <a:p>
            <a:pPr marL="82296" indent="0">
              <a:buNone/>
            </a:pPr>
            <a:endParaRPr lang="el-GR" dirty="0" smtClean="0"/>
          </a:p>
          <a:p>
            <a:pPr marL="82296" indent="0">
              <a:buNone/>
            </a:pPr>
            <a:r>
              <a:rPr lang="el-GR" dirty="0"/>
              <a:t> </a:t>
            </a:r>
            <a:r>
              <a:rPr lang="el-GR" dirty="0" smtClean="0"/>
              <a:t>- Για τσιμπήματα: βασιλικός, πεντάνευρο, πράσινο τσάι , </a:t>
            </a:r>
            <a:r>
              <a:rPr lang="el-GR" dirty="0" err="1" smtClean="0"/>
              <a:t>εχινάτσεα</a:t>
            </a:r>
            <a:endParaRPr lang="el-GR" dirty="0" smtClean="0"/>
          </a:p>
          <a:p>
            <a:pPr marL="82296" indent="0">
              <a:buNone/>
            </a:pPr>
            <a:endParaRPr lang="el-GR" dirty="0" smtClean="0"/>
          </a:p>
          <a:p>
            <a:pPr marL="82296" indent="0">
              <a:buNone/>
            </a:pPr>
            <a:r>
              <a:rPr lang="el-GR" dirty="0"/>
              <a:t> </a:t>
            </a:r>
            <a:r>
              <a:rPr lang="el-GR" dirty="0" smtClean="0"/>
              <a:t>- Για καψίματα: </a:t>
            </a:r>
            <a:r>
              <a:rPr lang="el-GR" dirty="0" err="1" smtClean="0"/>
              <a:t>Γάλιο</a:t>
            </a:r>
            <a:r>
              <a:rPr lang="el-GR" dirty="0" smtClean="0"/>
              <a:t>, φασκόμηλο, ρίζα αλθαίας, πράσινο τσάι, τριαντάφυλλο</a:t>
            </a:r>
          </a:p>
          <a:p>
            <a:pPr marL="82296" indent="0">
              <a:buNone/>
            </a:pPr>
            <a:endParaRPr lang="el-GR" dirty="0" smtClean="0"/>
          </a:p>
          <a:p>
            <a:pPr marL="82296" indent="0">
              <a:buNone/>
            </a:pPr>
            <a:r>
              <a:rPr lang="el-GR" dirty="0"/>
              <a:t> </a:t>
            </a:r>
            <a:r>
              <a:rPr lang="el-GR" dirty="0" smtClean="0"/>
              <a:t>- Για πυρετό: χαμομήλι, στελλάρια, καλέντουλα, </a:t>
            </a:r>
            <a:r>
              <a:rPr lang="el-GR" dirty="0" err="1" smtClean="0"/>
              <a:t>τήλιο</a:t>
            </a:r>
            <a:endParaRPr lang="el-GR" dirty="0" smtClean="0"/>
          </a:p>
          <a:p>
            <a:endParaRPr lang="el-GR" dirty="0" smtClean="0"/>
          </a:p>
          <a:p>
            <a:endParaRPr lang="el-GR" dirty="0" smtClean="0"/>
          </a:p>
        </p:txBody>
      </p:sp>
    </p:spTree>
    <p:extLst>
      <p:ext uri="{BB962C8B-B14F-4D97-AF65-F5344CB8AC3E}">
        <p14:creationId xmlns:p14="http://schemas.microsoft.com/office/powerpoint/2010/main" val="1365297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62500" lnSpcReduction="20000"/>
          </a:bodyPr>
          <a:lstStyle/>
          <a:p>
            <a:pPr algn="ctr"/>
            <a:r>
              <a:rPr lang="el-GR" dirty="0"/>
              <a:t>Αναπνευστικό</a:t>
            </a:r>
          </a:p>
          <a:p>
            <a:pPr marL="82296" indent="0">
              <a:buNone/>
            </a:pPr>
            <a:endParaRPr lang="el-GR" dirty="0"/>
          </a:p>
          <a:p>
            <a:pPr marL="82296" indent="0" algn="just">
              <a:buNone/>
            </a:pPr>
            <a:r>
              <a:rPr lang="el-GR" dirty="0" smtClean="0"/>
              <a:t>     Αν υπάρχει </a:t>
            </a:r>
            <a:r>
              <a:rPr lang="el-GR" u="sng" dirty="0" smtClean="0"/>
              <a:t>πυρετός</a:t>
            </a:r>
            <a:r>
              <a:rPr lang="el-GR" dirty="0" smtClean="0"/>
              <a:t>, τότε τα καταλληλότερα είναι το </a:t>
            </a:r>
            <a:r>
              <a:rPr lang="el-GR" i="1" dirty="0" smtClean="0"/>
              <a:t>τίλιο </a:t>
            </a:r>
            <a:r>
              <a:rPr lang="en-GB" i="1" dirty="0" smtClean="0"/>
              <a:t>(Tilia spp)</a:t>
            </a:r>
            <a:r>
              <a:rPr lang="el-GR" dirty="0" smtClean="0"/>
              <a:t>, </a:t>
            </a:r>
            <a:r>
              <a:rPr lang="el-GR" i="1" dirty="0" smtClean="0"/>
              <a:t>ο σαμπούκος (</a:t>
            </a:r>
            <a:r>
              <a:rPr lang="en-GB" i="1" dirty="0" smtClean="0"/>
              <a:t>Sambucus nigra) </a:t>
            </a:r>
            <a:r>
              <a:rPr lang="el-GR" dirty="0" smtClean="0"/>
              <a:t>και η </a:t>
            </a:r>
            <a:r>
              <a:rPr lang="el-GR" i="1" dirty="0" smtClean="0"/>
              <a:t>αχίλλεια (</a:t>
            </a:r>
            <a:r>
              <a:rPr lang="en-GB" i="1" dirty="0" smtClean="0"/>
              <a:t>Achillea millefolium). </a:t>
            </a:r>
          </a:p>
          <a:p>
            <a:pPr marL="82296" indent="0" algn="just">
              <a:buNone/>
            </a:pPr>
            <a:r>
              <a:rPr lang="en-GB" dirty="0"/>
              <a:t> </a:t>
            </a:r>
            <a:r>
              <a:rPr lang="en-GB" dirty="0" smtClean="0"/>
              <a:t>   </a:t>
            </a:r>
          </a:p>
          <a:p>
            <a:pPr marL="82296" indent="0" algn="just">
              <a:buNone/>
            </a:pPr>
            <a:r>
              <a:rPr lang="en-GB" dirty="0"/>
              <a:t> </a:t>
            </a:r>
            <a:r>
              <a:rPr lang="en-GB" dirty="0" smtClean="0"/>
              <a:t>  </a:t>
            </a:r>
            <a:r>
              <a:rPr lang="el-GR" dirty="0" smtClean="0"/>
              <a:t>Σε περιπτώσεις που υπάρχει </a:t>
            </a:r>
            <a:r>
              <a:rPr lang="el-GR" u="sng" dirty="0" smtClean="0"/>
              <a:t>πόνος στα αυτιά </a:t>
            </a:r>
            <a:r>
              <a:rPr lang="el-GR" dirty="0" smtClean="0"/>
              <a:t>τότε σε ένα βαμβάκι μπορούμε να βάλουμε λάδι </a:t>
            </a:r>
            <a:r>
              <a:rPr lang="el-GR" i="1" dirty="0" smtClean="0"/>
              <a:t>χαμομηλιού, καλέντουλας </a:t>
            </a:r>
            <a:r>
              <a:rPr lang="el-GR" dirty="0" smtClean="0"/>
              <a:t>και </a:t>
            </a:r>
            <a:r>
              <a:rPr lang="el-GR" i="1" dirty="0" smtClean="0"/>
              <a:t>μύρου</a:t>
            </a:r>
            <a:r>
              <a:rPr lang="el-GR" dirty="0" smtClean="0"/>
              <a:t>, να το τοποθετήσουμε στο αυτί και να το αλλάζουμε κάθε 3-4 ώρες. </a:t>
            </a:r>
          </a:p>
          <a:p>
            <a:pPr marL="82296" indent="0" algn="just">
              <a:buNone/>
            </a:pPr>
            <a:endParaRPr lang="el-GR" dirty="0"/>
          </a:p>
          <a:p>
            <a:pPr marL="82296" indent="0" algn="just">
              <a:buNone/>
            </a:pPr>
            <a:r>
              <a:rPr lang="el-GR" dirty="0" smtClean="0"/>
              <a:t>    Αν υπάρχει </a:t>
            </a:r>
            <a:r>
              <a:rPr lang="el-GR" u="sng" dirty="0" smtClean="0"/>
              <a:t>μπούκωμα στη μύτη </a:t>
            </a:r>
            <a:r>
              <a:rPr lang="el-GR" dirty="0" smtClean="0"/>
              <a:t>τότε εισπνοές  φύλλων </a:t>
            </a:r>
            <a:r>
              <a:rPr lang="el-GR" i="1" dirty="0" smtClean="0"/>
              <a:t>ευκαλύπτου</a:t>
            </a:r>
            <a:r>
              <a:rPr lang="el-GR" dirty="0" smtClean="0"/>
              <a:t>, ή ανθών </a:t>
            </a:r>
            <a:r>
              <a:rPr lang="el-GR" i="1" dirty="0" smtClean="0"/>
              <a:t>λεβάντας</a:t>
            </a:r>
            <a:r>
              <a:rPr lang="el-GR" dirty="0" smtClean="0"/>
              <a:t> είναι πολύ καλή επιλογή. Τα αιθέρια έλαια αυτών των 2 φυτών, του </a:t>
            </a:r>
            <a:r>
              <a:rPr lang="en-GB" dirty="0" smtClean="0"/>
              <a:t>cajeput</a:t>
            </a:r>
            <a:r>
              <a:rPr lang="el-GR" dirty="0"/>
              <a:t> </a:t>
            </a:r>
            <a:r>
              <a:rPr lang="el-GR" dirty="0" smtClean="0"/>
              <a:t>και της μέντας είναι πολύ καλό να εισπνέονται από τον ασθενή και να υπάρχουν στο δωμάτιό ου κατά τη διάρκεια του ύπνου. </a:t>
            </a:r>
            <a:endParaRPr lang="en-GB" dirty="0" smtClean="0"/>
          </a:p>
        </p:txBody>
      </p:sp>
    </p:spTree>
    <p:extLst>
      <p:ext uri="{BB962C8B-B14F-4D97-AF65-F5344CB8AC3E}">
        <p14:creationId xmlns:p14="http://schemas.microsoft.com/office/powerpoint/2010/main" val="15767842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Κάψουλες</a:t>
            </a:r>
            <a:endParaRPr lang="en-GB" dirty="0"/>
          </a:p>
        </p:txBody>
      </p:sp>
      <p:sp>
        <p:nvSpPr>
          <p:cNvPr id="3" name="2 - Θέση περιεχομένου"/>
          <p:cNvSpPr>
            <a:spLocks noGrp="1"/>
          </p:cNvSpPr>
          <p:nvPr>
            <p:ph idx="1"/>
          </p:nvPr>
        </p:nvSpPr>
        <p:spPr/>
        <p:txBody>
          <a:bodyPr>
            <a:normAutofit fontScale="70000" lnSpcReduction="20000"/>
          </a:bodyPr>
          <a:lstStyle/>
          <a:p>
            <a:r>
              <a:rPr lang="el-GR" dirty="0" smtClean="0"/>
              <a:t>Διαλέγουμε το βότανο που θέλουμε να χρησιμοποιήσουμε και το μέγεθος της κάψουλας.  </a:t>
            </a:r>
          </a:p>
          <a:p>
            <a:endParaRPr lang="el-GR" dirty="0" smtClean="0"/>
          </a:p>
          <a:p>
            <a:endParaRPr lang="el-GR" dirty="0" smtClean="0"/>
          </a:p>
          <a:p>
            <a:endParaRPr lang="el-GR" dirty="0" smtClean="0"/>
          </a:p>
          <a:p>
            <a:endParaRPr lang="el-GR" dirty="0" smtClean="0"/>
          </a:p>
          <a:p>
            <a:r>
              <a:rPr lang="el-GR" dirty="0" smtClean="0"/>
              <a:t>Χρησιμοποιώντας ένα εργαλείο σαν το </a:t>
            </a:r>
            <a:r>
              <a:rPr lang="en-GB" dirty="0" smtClean="0"/>
              <a:t>cap-m-</a:t>
            </a:r>
            <a:r>
              <a:rPr lang="en-GB" dirty="0" err="1" smtClean="0"/>
              <a:t>quik</a:t>
            </a:r>
            <a:r>
              <a:rPr lang="el-GR" dirty="0" smtClean="0"/>
              <a:t>, τοποθετούμε τις μισές κάψουλες (το πιο μακρύ τους μέρος) στο εργαλείο. </a:t>
            </a:r>
          </a:p>
          <a:p>
            <a:r>
              <a:rPr lang="el-GR" dirty="0" smtClean="0"/>
              <a:t>Γεμίζουμε με την σκόνη και πιέζουμε με το πρόσθετο αντικείμενο. </a:t>
            </a:r>
          </a:p>
          <a:p>
            <a:r>
              <a:rPr lang="el-GR" dirty="0" smtClean="0"/>
              <a:t>Επαναλαμβάνουμε 2-3 φορές μέχρι να μην πιέζεται άλλο. </a:t>
            </a:r>
          </a:p>
          <a:p>
            <a:r>
              <a:rPr lang="el-GR" dirty="0" smtClean="0"/>
              <a:t>Ζυγίζουμε μια κάψουλα πριν και μετά την γεμίσουμε για να μάθουμε το βάρος της και παίρνουμε αναλόγως. </a:t>
            </a:r>
            <a:endParaRPr lang="en-GB" dirty="0"/>
          </a:p>
        </p:txBody>
      </p:sp>
      <p:pic>
        <p:nvPicPr>
          <p:cNvPr id="3074" name="Picture 2" descr="C:\Users\manos\Pictures\presentation ksanthi\herbal_capsules.jpg"/>
          <p:cNvPicPr>
            <a:picLocks noChangeAspect="1" noChangeArrowheads="1"/>
          </p:cNvPicPr>
          <p:nvPr/>
        </p:nvPicPr>
        <p:blipFill>
          <a:blip r:embed="rId2"/>
          <a:srcRect/>
          <a:stretch>
            <a:fillRect/>
          </a:stretch>
        </p:blipFill>
        <p:spPr bwMode="auto">
          <a:xfrm>
            <a:off x="1928794" y="2071679"/>
            <a:ext cx="2643206" cy="1285884"/>
          </a:xfrm>
          <a:prstGeom prst="rect">
            <a:avLst/>
          </a:prstGeom>
          <a:ln>
            <a:noFill/>
          </a:ln>
          <a:effectLst>
            <a:outerShdw blurRad="292100" dist="139700" dir="2700000" algn="tl" rotWithShape="0">
              <a:srgbClr val="333333">
                <a:alpha val="65000"/>
              </a:srgbClr>
            </a:outerShdw>
          </a:effectLst>
        </p:spPr>
      </p:pic>
      <p:pic>
        <p:nvPicPr>
          <p:cNvPr id="3075" name="Picture 3" descr="C:\Users\manos\Pictures\presentation ksanthi\fyVMtP8A.jpg"/>
          <p:cNvPicPr>
            <a:picLocks noChangeAspect="1" noChangeArrowheads="1"/>
          </p:cNvPicPr>
          <p:nvPr/>
        </p:nvPicPr>
        <p:blipFill>
          <a:blip r:embed="rId3"/>
          <a:srcRect/>
          <a:stretch>
            <a:fillRect/>
          </a:stretch>
        </p:blipFill>
        <p:spPr bwMode="auto">
          <a:xfrm>
            <a:off x="5715008" y="1785926"/>
            <a:ext cx="2571768" cy="1643074"/>
          </a:xfrm>
          <a:prstGeom prst="rect">
            <a:avLst/>
          </a:prstGeom>
          <a:noFill/>
        </p:spPr>
      </p:pic>
    </p:spTree>
    <p:extLst>
      <p:ext uri="{BB962C8B-B14F-4D97-AF65-F5344CB8AC3E}">
        <p14:creationId xmlns:p14="http://schemas.microsoft.com/office/powerpoint/2010/main" val="294544949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Σιρόπια</a:t>
            </a:r>
            <a:endParaRPr lang="en-GB" dirty="0"/>
          </a:p>
        </p:txBody>
      </p:sp>
      <p:sp>
        <p:nvSpPr>
          <p:cNvPr id="3" name="2 - Θέση περιεχομένου"/>
          <p:cNvSpPr>
            <a:spLocks noGrp="1"/>
          </p:cNvSpPr>
          <p:nvPr>
            <p:ph idx="1"/>
          </p:nvPr>
        </p:nvSpPr>
        <p:spPr/>
        <p:txBody>
          <a:bodyPr/>
          <a:lstStyle/>
          <a:p>
            <a:endParaRPr lang="en-GB" dirty="0"/>
          </a:p>
        </p:txBody>
      </p:sp>
    </p:spTree>
    <p:extLst>
      <p:ext uri="{BB962C8B-B14F-4D97-AF65-F5344CB8AC3E}">
        <p14:creationId xmlns:p14="http://schemas.microsoft.com/office/powerpoint/2010/main" val="694835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70000" lnSpcReduction="20000"/>
          </a:bodyPr>
          <a:lstStyle/>
          <a:p>
            <a:pPr algn="just"/>
            <a:r>
              <a:rPr lang="el-GR" dirty="0" smtClean="0"/>
              <a:t>                                       Αναπνευστικό</a:t>
            </a:r>
            <a:endParaRPr lang="el-GR" dirty="0"/>
          </a:p>
          <a:p>
            <a:pPr marL="82296" indent="0" algn="just">
              <a:buNone/>
            </a:pPr>
            <a:endParaRPr lang="el-GR" dirty="0"/>
          </a:p>
          <a:p>
            <a:pPr marL="82296" indent="0" algn="just">
              <a:buNone/>
            </a:pPr>
            <a:r>
              <a:rPr lang="el-GR" dirty="0" smtClean="0"/>
              <a:t> </a:t>
            </a:r>
          </a:p>
          <a:p>
            <a:pPr marL="82296" indent="0" algn="just">
              <a:buNone/>
            </a:pPr>
            <a:r>
              <a:rPr lang="el-GR" dirty="0" smtClean="0"/>
              <a:t>                       Διατροφικές και άλλες συμβουλές</a:t>
            </a:r>
          </a:p>
          <a:p>
            <a:pPr marL="82296" indent="0" algn="just">
              <a:buNone/>
            </a:pPr>
            <a:r>
              <a:rPr lang="el-GR" dirty="0" smtClean="0"/>
              <a:t>  </a:t>
            </a:r>
          </a:p>
          <a:p>
            <a:pPr marL="82296" indent="0" algn="just">
              <a:buNone/>
            </a:pPr>
            <a:r>
              <a:rPr lang="el-GR" dirty="0" smtClean="0"/>
              <a:t>  Κατά την διάρκεια μιας φλεγμονής αποφύγετε τις εξόδους, καθώς μειώνετε την εξάπλωση της ασθένειας και ξεκουραστείτε όσο περισσότερο γίνεται. Ο καλός ύπνος βοηθάει πολύ στην ανάρρωση του οργανισμού.</a:t>
            </a:r>
          </a:p>
          <a:p>
            <a:pPr marL="82296" indent="0" algn="just">
              <a:buNone/>
            </a:pPr>
            <a:endParaRPr lang="el-GR" dirty="0"/>
          </a:p>
          <a:p>
            <a:pPr marL="82296" indent="0" algn="just">
              <a:buNone/>
            </a:pPr>
            <a:r>
              <a:rPr lang="el-GR" dirty="0" smtClean="0"/>
              <a:t>     Αποφύγετέ τα φαγητά που αυξάνουν την παραγωγή βλέννας , όπως γαλακτοκομικά προϊόντα, αυγά, ζάχαρη, λευκό αλεύρι, λιπαρά φαγητά και αλκοόλ.   </a:t>
            </a:r>
            <a:endParaRPr lang="en-GB" dirty="0" smtClean="0"/>
          </a:p>
        </p:txBody>
      </p:sp>
    </p:spTree>
    <p:extLst>
      <p:ext uri="{BB962C8B-B14F-4D97-AF65-F5344CB8AC3E}">
        <p14:creationId xmlns:p14="http://schemas.microsoft.com/office/powerpoint/2010/main" val="3279001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62500" lnSpcReduction="20000"/>
          </a:bodyPr>
          <a:lstStyle/>
          <a:p>
            <a:pPr marL="82296" indent="0" algn="just">
              <a:buNone/>
            </a:pPr>
            <a:r>
              <a:rPr lang="el-GR" dirty="0"/>
              <a:t> </a:t>
            </a:r>
            <a:r>
              <a:rPr lang="el-GR" dirty="0" smtClean="0"/>
              <a:t>                                                         Κυκλοφορικό</a:t>
            </a:r>
            <a:endParaRPr lang="el-GR" dirty="0"/>
          </a:p>
          <a:p>
            <a:pPr marL="82296" indent="0" algn="just">
              <a:buNone/>
            </a:pPr>
            <a:endParaRPr lang="el-GR" dirty="0"/>
          </a:p>
          <a:p>
            <a:pPr marL="82296" indent="0" algn="just">
              <a:buNone/>
            </a:pPr>
            <a:r>
              <a:rPr lang="el-GR" dirty="0" smtClean="0"/>
              <a:t>Σε περιπτώσεις ήπιας </a:t>
            </a:r>
            <a:r>
              <a:rPr lang="el-GR" u="sng" dirty="0" smtClean="0"/>
              <a:t>υψηλής πίεσης </a:t>
            </a:r>
            <a:r>
              <a:rPr lang="el-GR" dirty="0" smtClean="0"/>
              <a:t>καταναλώνουμε 1-2 σκελίδες σκόρδο την ημέρα και προσθέτουμε το φαγόπυρο στα γεύματά μας. Από βότανα, τα γκίνγκο και το τζίντζερ είναι τα καταλληλότερα. </a:t>
            </a:r>
          </a:p>
          <a:p>
            <a:pPr marL="82296" indent="0" algn="just">
              <a:buNone/>
            </a:pPr>
            <a:endParaRPr lang="el-GR" dirty="0"/>
          </a:p>
          <a:p>
            <a:pPr marL="82296" indent="0" algn="just">
              <a:buNone/>
            </a:pPr>
            <a:r>
              <a:rPr lang="el-GR" dirty="0" smtClean="0"/>
              <a:t>Αν υπάρχει αίσθηση των παλμών, τότε τα καταλληλότερα βότανα είναι το τίλιο και το </a:t>
            </a:r>
            <a:r>
              <a:rPr lang="en-GB" dirty="0" smtClean="0"/>
              <a:t>Dan Shen (Salvia miltiorrhiza). </a:t>
            </a:r>
          </a:p>
          <a:p>
            <a:pPr marL="82296" indent="0" algn="just">
              <a:buNone/>
            </a:pPr>
            <a:endParaRPr lang="en-GB" dirty="0"/>
          </a:p>
          <a:p>
            <a:pPr marL="82296" indent="0" algn="just">
              <a:buNone/>
            </a:pPr>
            <a:r>
              <a:rPr lang="el-GR" dirty="0" smtClean="0"/>
              <a:t>Σε περιπτώσεις κρίσεων πανικού, τότε το τίλιο και η βαλεριάνα είναι η μία επιλογή και  τίλιο με το παναγιόχορτο (</a:t>
            </a:r>
            <a:r>
              <a:rPr lang="en-GB" dirty="0" smtClean="0"/>
              <a:t>Leonorus cardiaca. </a:t>
            </a:r>
          </a:p>
          <a:p>
            <a:pPr marL="82296" indent="0" algn="just">
              <a:buNone/>
            </a:pPr>
            <a:endParaRPr lang="en-GB" dirty="0"/>
          </a:p>
          <a:p>
            <a:pPr marL="82296" indent="0" algn="just">
              <a:buNone/>
            </a:pPr>
            <a:r>
              <a:rPr lang="el-GR" sz="2500" dirty="0" smtClean="0"/>
              <a:t>Μην παίρνετε το </a:t>
            </a:r>
            <a:r>
              <a:rPr lang="en-GB" sz="2500" dirty="0" smtClean="0"/>
              <a:t>Dan shen </a:t>
            </a:r>
            <a:r>
              <a:rPr lang="el-GR" sz="2500" dirty="0" smtClean="0"/>
              <a:t>σε συνδυασμό με αντιπηκτικά φάρμακα και κατά την διάρκεια της εγκυμοσύνης. Το παναγιόχορτο επίσης αντενδείκνυται κατά την διάρκεια της εγκυμοσύνης. </a:t>
            </a:r>
            <a:endParaRPr lang="en-GB" sz="2500" dirty="0" smtClean="0"/>
          </a:p>
        </p:txBody>
      </p:sp>
    </p:spTree>
    <p:extLst>
      <p:ext uri="{BB962C8B-B14F-4D97-AF65-F5344CB8AC3E}">
        <p14:creationId xmlns:p14="http://schemas.microsoft.com/office/powerpoint/2010/main" val="564295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70000" lnSpcReduction="20000"/>
          </a:bodyPr>
          <a:lstStyle/>
          <a:p>
            <a:pPr marL="82296" indent="0" algn="just">
              <a:buNone/>
            </a:pPr>
            <a:r>
              <a:rPr lang="el-GR" dirty="0"/>
              <a:t> </a:t>
            </a:r>
            <a:r>
              <a:rPr lang="el-GR" dirty="0" smtClean="0"/>
              <a:t>                          Κυκλοφορικό</a:t>
            </a:r>
            <a:endParaRPr lang="el-GR" dirty="0"/>
          </a:p>
          <a:p>
            <a:pPr marL="82296" indent="0" algn="just">
              <a:buNone/>
            </a:pPr>
            <a:endParaRPr lang="el-GR" dirty="0"/>
          </a:p>
          <a:p>
            <a:pPr marL="82296" indent="0" algn="just">
              <a:buNone/>
            </a:pPr>
            <a:r>
              <a:rPr lang="en-GB" dirty="0" smtClean="0"/>
              <a:t>    </a:t>
            </a:r>
            <a:r>
              <a:rPr lang="el-GR" dirty="0" smtClean="0"/>
              <a:t>Σε περιπτώσεις </a:t>
            </a:r>
            <a:r>
              <a:rPr lang="el-GR" u="sng" dirty="0" smtClean="0"/>
              <a:t>φτωχής κυκλοφορίας (κρύα χέρια ή πόδια) </a:t>
            </a:r>
            <a:r>
              <a:rPr lang="el-GR" dirty="0" smtClean="0"/>
              <a:t>τότε το </a:t>
            </a:r>
            <a:r>
              <a:rPr lang="el-GR" i="1" dirty="0" smtClean="0"/>
              <a:t>πιπέρι καγιέν (τσίλι – μπούκοβο) </a:t>
            </a:r>
            <a:r>
              <a:rPr lang="el-GR" dirty="0" smtClean="0"/>
              <a:t>είναι καλό να προστίθεται στα φαγητά. Από βότανα το </a:t>
            </a:r>
            <a:r>
              <a:rPr lang="el-GR" i="1" dirty="0" smtClean="0"/>
              <a:t>βιμπούρνο (</a:t>
            </a:r>
            <a:r>
              <a:rPr lang="en-GB" i="1" dirty="0" smtClean="0"/>
              <a:t>Viburnum opulus)</a:t>
            </a:r>
            <a:r>
              <a:rPr lang="en-GB" dirty="0" smtClean="0"/>
              <a:t> </a:t>
            </a:r>
            <a:r>
              <a:rPr lang="el-GR" dirty="0" smtClean="0"/>
              <a:t>και το </a:t>
            </a:r>
            <a:r>
              <a:rPr lang="el-GR" i="1" dirty="0" smtClean="0"/>
              <a:t>ξανθόξυλο (</a:t>
            </a:r>
            <a:r>
              <a:rPr lang="en-GB" i="1" dirty="0" smtClean="0"/>
              <a:t>Zanthoxylum americanum).</a:t>
            </a:r>
          </a:p>
          <a:p>
            <a:pPr marL="82296" indent="0" algn="just">
              <a:buNone/>
            </a:pPr>
            <a:endParaRPr lang="en-GB" dirty="0"/>
          </a:p>
          <a:p>
            <a:pPr marL="82296" indent="0" algn="just">
              <a:buNone/>
            </a:pPr>
            <a:r>
              <a:rPr lang="en-GB" dirty="0" smtClean="0"/>
              <a:t>   </a:t>
            </a:r>
            <a:r>
              <a:rPr lang="el-GR" dirty="0" smtClean="0"/>
              <a:t>Σε περιπτώσεις </a:t>
            </a:r>
            <a:r>
              <a:rPr lang="el-GR" u="sng" dirty="0" smtClean="0"/>
              <a:t>χιονίστρας</a:t>
            </a:r>
            <a:r>
              <a:rPr lang="el-GR" dirty="0" smtClean="0"/>
              <a:t> τότε προσθέτουμε </a:t>
            </a:r>
            <a:r>
              <a:rPr lang="el-GR" i="1" dirty="0" smtClean="0"/>
              <a:t>λεμόνι</a:t>
            </a:r>
            <a:r>
              <a:rPr lang="el-GR" dirty="0" smtClean="0"/>
              <a:t> και </a:t>
            </a:r>
            <a:r>
              <a:rPr lang="el-GR" i="1" dirty="0" smtClean="0"/>
              <a:t>τζίντζερ</a:t>
            </a:r>
            <a:r>
              <a:rPr lang="el-GR" dirty="0" smtClean="0"/>
              <a:t> στη διατροφή μας και από βότανα την </a:t>
            </a:r>
            <a:r>
              <a:rPr lang="el-GR" i="1" dirty="0" smtClean="0"/>
              <a:t>εχινάκια</a:t>
            </a:r>
            <a:r>
              <a:rPr lang="el-GR" dirty="0" smtClean="0"/>
              <a:t>. Τοπικά στις χιονίστρες κάνουμε καταπλάσματα με τριμμένο </a:t>
            </a:r>
            <a:r>
              <a:rPr lang="el-GR" i="1" dirty="0" smtClean="0"/>
              <a:t>τζίντζερ, αδιάλυτο χυμό φρέσκου λεμονιού και εχινάκια</a:t>
            </a:r>
            <a:r>
              <a:rPr lang="el-GR" dirty="0" smtClean="0"/>
              <a:t>. (Αν ανοίξει η φουσκάλα συνεχίζουμε την θεραπεία, απλά θα τσιμπάει λίγο στην επαφή. </a:t>
            </a:r>
            <a:endParaRPr lang="el-GR" dirty="0"/>
          </a:p>
        </p:txBody>
      </p:sp>
    </p:spTree>
    <p:extLst>
      <p:ext uri="{BB962C8B-B14F-4D97-AF65-F5344CB8AC3E}">
        <p14:creationId xmlns:p14="http://schemas.microsoft.com/office/powerpoint/2010/main" val="1019883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Φαρμακείο στο σπίτι μας</a:t>
            </a:r>
            <a:endParaRPr lang="en-GB" dirty="0"/>
          </a:p>
        </p:txBody>
      </p:sp>
      <p:sp>
        <p:nvSpPr>
          <p:cNvPr id="3" name="Content Placeholder 2"/>
          <p:cNvSpPr>
            <a:spLocks noGrp="1"/>
          </p:cNvSpPr>
          <p:nvPr>
            <p:ph idx="1"/>
          </p:nvPr>
        </p:nvSpPr>
        <p:spPr/>
        <p:txBody>
          <a:bodyPr>
            <a:normAutofit fontScale="70000" lnSpcReduction="20000"/>
          </a:bodyPr>
          <a:lstStyle/>
          <a:p>
            <a:pPr marL="82296" indent="0" algn="just">
              <a:buNone/>
            </a:pPr>
            <a:r>
              <a:rPr lang="el-GR" dirty="0"/>
              <a:t> </a:t>
            </a:r>
            <a:r>
              <a:rPr lang="el-GR" dirty="0" smtClean="0"/>
              <a:t>                          Κυκλοφορικό</a:t>
            </a:r>
            <a:endParaRPr lang="el-GR" dirty="0"/>
          </a:p>
          <a:p>
            <a:pPr marL="82296" indent="0" algn="just">
              <a:buNone/>
            </a:pPr>
            <a:endParaRPr lang="el-GR" dirty="0"/>
          </a:p>
          <a:p>
            <a:pPr marL="82296" indent="0" algn="just">
              <a:buNone/>
            </a:pPr>
            <a:r>
              <a:rPr lang="en-GB" dirty="0" smtClean="0"/>
              <a:t>    </a:t>
            </a:r>
            <a:r>
              <a:rPr lang="el-GR" dirty="0" smtClean="0"/>
              <a:t>Σε περιπτώσεις </a:t>
            </a:r>
            <a:r>
              <a:rPr lang="el-GR" u="sng" dirty="0" smtClean="0"/>
              <a:t>κιρσών</a:t>
            </a:r>
            <a:r>
              <a:rPr lang="el-GR" dirty="0" smtClean="0"/>
              <a:t> τότε τοπικά βάζουμε </a:t>
            </a:r>
            <a:r>
              <a:rPr lang="el-GR" i="1" dirty="0" smtClean="0"/>
              <a:t>αμαμελίδα</a:t>
            </a:r>
            <a:r>
              <a:rPr lang="el-GR" dirty="0" smtClean="0"/>
              <a:t> και </a:t>
            </a:r>
            <a:r>
              <a:rPr lang="el-GR" i="1" dirty="0" smtClean="0"/>
              <a:t>καλέντουλα</a:t>
            </a:r>
            <a:r>
              <a:rPr lang="el-GR" dirty="0" smtClean="0"/>
              <a:t>. Μία άλλη επιλογή είναι η </a:t>
            </a:r>
            <a:r>
              <a:rPr lang="el-GR" i="1" dirty="0" smtClean="0"/>
              <a:t>αχίλλεια</a:t>
            </a:r>
            <a:r>
              <a:rPr lang="el-GR" dirty="0" smtClean="0"/>
              <a:t>. </a:t>
            </a:r>
            <a:endParaRPr lang="en-GB" i="1" dirty="0" smtClean="0"/>
          </a:p>
          <a:p>
            <a:pPr marL="82296" indent="0" algn="just">
              <a:buNone/>
            </a:pPr>
            <a:endParaRPr lang="en-GB" dirty="0"/>
          </a:p>
          <a:p>
            <a:pPr marL="82296" indent="0" algn="just">
              <a:buNone/>
            </a:pPr>
            <a:r>
              <a:rPr lang="en-GB" dirty="0" smtClean="0"/>
              <a:t>   </a:t>
            </a:r>
            <a:r>
              <a:rPr lang="el-GR" dirty="0" smtClean="0"/>
              <a:t>Σε περιπτώσεις </a:t>
            </a:r>
            <a:r>
              <a:rPr lang="el-GR" u="sng" dirty="0" smtClean="0"/>
              <a:t>αιμορροΐδων</a:t>
            </a:r>
            <a:r>
              <a:rPr lang="el-GR" dirty="0" smtClean="0"/>
              <a:t>, τότε τοπικά βάζουμε </a:t>
            </a:r>
            <a:r>
              <a:rPr lang="el-GR" i="1" dirty="0" smtClean="0"/>
              <a:t>αμαμελίδα</a:t>
            </a:r>
            <a:r>
              <a:rPr lang="el-GR" dirty="0" smtClean="0"/>
              <a:t>, </a:t>
            </a:r>
            <a:r>
              <a:rPr lang="el-GR" i="1" dirty="0" smtClean="0"/>
              <a:t>ζοχαδόχορτο</a:t>
            </a:r>
            <a:r>
              <a:rPr lang="en-GB" i="1" dirty="0" smtClean="0"/>
              <a:t> (Ranunculus ficaria)</a:t>
            </a:r>
            <a:r>
              <a:rPr lang="el-GR" dirty="0" smtClean="0"/>
              <a:t>, </a:t>
            </a:r>
            <a:r>
              <a:rPr lang="el-GR" i="1" dirty="0" smtClean="0"/>
              <a:t>κόκκινη βελανιδιά </a:t>
            </a:r>
            <a:r>
              <a:rPr lang="el-GR" dirty="0" smtClean="0"/>
              <a:t>και </a:t>
            </a:r>
            <a:r>
              <a:rPr lang="el-GR" i="1" dirty="0" smtClean="0"/>
              <a:t>καλέντουλα</a:t>
            </a:r>
            <a:r>
              <a:rPr lang="el-GR" dirty="0" smtClean="0"/>
              <a:t>. </a:t>
            </a:r>
          </a:p>
          <a:p>
            <a:pPr marL="82296" indent="0" algn="just">
              <a:buNone/>
            </a:pPr>
            <a:endParaRPr lang="el-GR" dirty="0" smtClean="0"/>
          </a:p>
          <a:p>
            <a:pPr marL="82296" indent="0" algn="just">
              <a:buNone/>
            </a:pPr>
            <a:r>
              <a:rPr lang="el-GR" dirty="0" smtClean="0"/>
              <a:t>Όταν υπάρχει και πρόβλημα </a:t>
            </a:r>
            <a:r>
              <a:rPr lang="el-GR" u="sng" dirty="0" smtClean="0"/>
              <a:t>δυσκοιλιότητας</a:t>
            </a:r>
            <a:r>
              <a:rPr lang="el-GR" dirty="0" smtClean="0"/>
              <a:t> παίρνουμε εσωτερικά </a:t>
            </a:r>
            <a:r>
              <a:rPr lang="en-GB" i="1" dirty="0" smtClean="0"/>
              <a:t>slippery elm (Ulmus rubra) </a:t>
            </a:r>
            <a:r>
              <a:rPr lang="el-GR" dirty="0" smtClean="0"/>
              <a:t>και </a:t>
            </a:r>
            <a:r>
              <a:rPr lang="el-GR" i="1" dirty="0" smtClean="0"/>
              <a:t>ψύλλιο</a:t>
            </a:r>
            <a:r>
              <a:rPr lang="el-GR" dirty="0" smtClean="0"/>
              <a:t> </a:t>
            </a:r>
            <a:r>
              <a:rPr lang="el-GR" i="1" dirty="0" smtClean="0"/>
              <a:t>(</a:t>
            </a:r>
            <a:r>
              <a:rPr lang="en-GB" i="1" dirty="0" smtClean="0"/>
              <a:t>Plantago psyllium). </a:t>
            </a:r>
            <a:r>
              <a:rPr lang="el-GR" dirty="0" smtClean="0"/>
              <a:t>Επίσης κοιτάξτε στην ενότητα δυσκοιλιότητας στο γαστρεντερικό σύστημα. </a:t>
            </a:r>
            <a:endParaRPr lang="el-GR" dirty="0"/>
          </a:p>
        </p:txBody>
      </p:sp>
    </p:spTree>
    <p:extLst>
      <p:ext uri="{BB962C8B-B14F-4D97-AF65-F5344CB8AC3E}">
        <p14:creationId xmlns:p14="http://schemas.microsoft.com/office/powerpoint/2010/main" val="22375902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5085</Words>
  <Application>Microsoft Office PowerPoint</Application>
  <PresentationFormat>On-screen Show (4:3)</PresentationFormat>
  <Paragraphs>429</Paragraphs>
  <Slides>51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Corbel</vt:lpstr>
      <vt:lpstr>Gill Sans MT</vt:lpstr>
      <vt:lpstr>Verdana</vt:lpstr>
      <vt:lpstr>Wingdings 2</vt:lpstr>
      <vt:lpstr>Ηλιοστάσιο</vt:lpstr>
      <vt:lpstr>Βοτανική Ιατρική</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      Φαρμακείο στο σπίτι μας</vt:lpstr>
      <vt:lpstr>Βοτανική Ιατρική</vt:lpstr>
      <vt:lpstr>Εγχυμμένα έλαια</vt:lpstr>
      <vt:lpstr>Εγχυμμένα έλαια</vt:lpstr>
      <vt:lpstr>Κεραλοιφές</vt:lpstr>
      <vt:lpstr>Καταπλάσματα</vt:lpstr>
      <vt:lpstr>Καταπλάσματα</vt:lpstr>
      <vt:lpstr>Κομπρέσες</vt:lpstr>
      <vt:lpstr>Κομπρέσες</vt:lpstr>
      <vt:lpstr>Κάψουλες</vt:lpstr>
      <vt:lpstr>Σιρόπια</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Βοτανική Ιατρική</dc:title>
  <dc:creator>PC1</dc:creator>
  <cp:lastModifiedBy>manol_000</cp:lastModifiedBy>
  <cp:revision>132</cp:revision>
  <dcterms:created xsi:type="dcterms:W3CDTF">2012-07-26T07:06:55Z</dcterms:created>
  <dcterms:modified xsi:type="dcterms:W3CDTF">2015-04-17T08:31:22Z</dcterms:modified>
</cp:coreProperties>
</file>