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5" r:id="rId1"/>
  </p:sldMasterIdLst>
  <p:notesMasterIdLst>
    <p:notesMasterId r:id="rId56"/>
  </p:notesMasterIdLst>
  <p:sldIdLst>
    <p:sldId id="256" r:id="rId2"/>
    <p:sldId id="354" r:id="rId3"/>
    <p:sldId id="272" r:id="rId4"/>
    <p:sldId id="326" r:id="rId5"/>
    <p:sldId id="327" r:id="rId6"/>
    <p:sldId id="274" r:id="rId7"/>
    <p:sldId id="328" r:id="rId8"/>
    <p:sldId id="329" r:id="rId9"/>
    <p:sldId id="330" r:id="rId10"/>
    <p:sldId id="342" r:id="rId11"/>
    <p:sldId id="332" r:id="rId12"/>
    <p:sldId id="275" r:id="rId13"/>
    <p:sldId id="333" r:id="rId14"/>
    <p:sldId id="334" r:id="rId15"/>
    <p:sldId id="335" r:id="rId16"/>
    <p:sldId id="276" r:id="rId17"/>
    <p:sldId id="336" r:id="rId18"/>
    <p:sldId id="277" r:id="rId19"/>
    <p:sldId id="355" r:id="rId20"/>
    <p:sldId id="353" r:id="rId21"/>
    <p:sldId id="278" r:id="rId22"/>
    <p:sldId id="338" r:id="rId23"/>
    <p:sldId id="337" r:id="rId24"/>
    <p:sldId id="279" r:id="rId25"/>
    <p:sldId id="339" r:id="rId26"/>
    <p:sldId id="280" r:id="rId27"/>
    <p:sldId id="340" r:id="rId28"/>
    <p:sldId id="341" r:id="rId29"/>
    <p:sldId id="356" r:id="rId30"/>
    <p:sldId id="286" r:id="rId31"/>
    <p:sldId id="294" r:id="rId32"/>
    <p:sldId id="295" r:id="rId33"/>
    <p:sldId id="296" r:id="rId34"/>
    <p:sldId id="357" r:id="rId35"/>
    <p:sldId id="358" r:id="rId36"/>
    <p:sldId id="359" r:id="rId37"/>
    <p:sldId id="372" r:id="rId38"/>
    <p:sldId id="373" r:id="rId39"/>
    <p:sldId id="374" r:id="rId40"/>
    <p:sldId id="375" r:id="rId41"/>
    <p:sldId id="376" r:id="rId42"/>
    <p:sldId id="377" r:id="rId43"/>
    <p:sldId id="371" r:id="rId44"/>
    <p:sldId id="360" r:id="rId45"/>
    <p:sldId id="361" r:id="rId46"/>
    <p:sldId id="362" r:id="rId47"/>
    <p:sldId id="363" r:id="rId48"/>
    <p:sldId id="364" r:id="rId49"/>
    <p:sldId id="365" r:id="rId50"/>
    <p:sldId id="366" r:id="rId51"/>
    <p:sldId id="367" r:id="rId52"/>
    <p:sldId id="368" r:id="rId53"/>
    <p:sldId id="369" r:id="rId54"/>
    <p:sldId id="37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Φαρμακείο με βότανα στο σπίτι μας" id="{DEED6086-8E67-4373-B953-2055AF772F5D}">
          <p14:sldIdLst>
            <p14:sldId id="256"/>
          </p14:sldIdLst>
        </p14:section>
        <p14:section name="Αναπνευστικό" id="{C92D4923-35B8-4BA4-BC36-F93351909407}">
          <p14:sldIdLst>
            <p14:sldId id="354"/>
            <p14:sldId id="272"/>
            <p14:sldId id="326"/>
            <p14:sldId id="327"/>
            <p14:sldId id="274"/>
            <p14:sldId id="328"/>
            <p14:sldId id="329"/>
            <p14:sldId id="330"/>
            <p14:sldId id="342"/>
            <p14:sldId id="332"/>
            <p14:sldId id="275"/>
            <p14:sldId id="333"/>
            <p14:sldId id="334"/>
            <p14:sldId id="335"/>
            <p14:sldId id="276"/>
            <p14:sldId id="336"/>
            <p14:sldId id="277"/>
            <p14:sldId id="355"/>
            <p14:sldId id="353"/>
          </p14:sldIdLst>
        </p14:section>
        <p14:section name="Κυκλοφορικό" id="{9AE82A96-2B17-4204-9E19-7E3CC80A5DD2}">
          <p14:sldIdLst>
            <p14:sldId id="278"/>
            <p14:sldId id="338"/>
            <p14:sldId id="337"/>
            <p14:sldId id="279"/>
            <p14:sldId id="339"/>
            <p14:sldId id="280"/>
            <p14:sldId id="340"/>
            <p14:sldId id="341"/>
            <p14:sldId id="356"/>
            <p14:sldId id="286"/>
            <p14:sldId id="294"/>
            <p14:sldId id="295"/>
            <p14:sldId id="296"/>
            <p14:sldId id="357"/>
            <p14:sldId id="358"/>
          </p14:sldIdLst>
        </p14:section>
        <p14:section name="Μονογραφίες βοτάνων" id="{AECDEE34-4B7A-4A11-8B5B-D06F4F6110BC}">
          <p14:sldIdLst>
            <p14:sldId id="359"/>
            <p14:sldId id="372"/>
            <p14:sldId id="373"/>
            <p14:sldId id="374"/>
            <p14:sldId id="375"/>
            <p14:sldId id="376"/>
            <p14:sldId id="377"/>
            <p14:sldId id="371"/>
            <p14:sldId id="360"/>
            <p14:sldId id="361"/>
            <p14:sldId id="362"/>
            <p14:sldId id="363"/>
            <p14:sldId id="364"/>
            <p14:sldId id="365"/>
            <p14:sldId id="366"/>
            <p14:sldId id="367"/>
            <p14:sldId id="368"/>
            <p14:sldId id="369"/>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asia Kountria" initials="AK" lastIdx="1" clrIdx="0">
    <p:extLst>
      <p:ext uri="{19B8F6BF-5375-455C-9EA6-DF929625EA0E}">
        <p15:presenceInfo xmlns:p15="http://schemas.microsoft.com/office/powerpoint/2012/main" userId="253a54c903e0e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p:cViewPr varScale="1">
        <p:scale>
          <a:sx n="66" d="100"/>
          <a:sy n="66" d="100"/>
        </p:scale>
        <p:origin x="15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F456C-B41B-44BE-97B8-E363BE4A3F1C}" type="datetimeFigureOut">
              <a:rPr lang="en-GB" smtClean="0"/>
              <a:t>17/02/2016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17563-DF59-40FB-80F6-85C54B2F7F6A}" type="slidenum">
              <a:rPr lang="en-GB" smtClean="0"/>
              <a:t>‹#›</a:t>
            </a:fld>
            <a:endParaRPr lang="en-GB"/>
          </a:p>
        </p:txBody>
      </p:sp>
    </p:spTree>
    <p:extLst>
      <p:ext uri="{BB962C8B-B14F-4D97-AF65-F5344CB8AC3E}">
        <p14:creationId xmlns:p14="http://schemas.microsoft.com/office/powerpoint/2010/main" val="235662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217563-DF59-40FB-80F6-85C54B2F7F6A}" type="slidenum">
              <a:rPr lang="en-GB" smtClean="0"/>
              <a:t>5</a:t>
            </a:fld>
            <a:endParaRPr lang="en-GB"/>
          </a:p>
        </p:txBody>
      </p:sp>
    </p:spTree>
    <p:extLst>
      <p:ext uri="{BB962C8B-B14F-4D97-AF65-F5344CB8AC3E}">
        <p14:creationId xmlns:p14="http://schemas.microsoft.com/office/powerpoint/2010/main" val="367273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633F618F-8ADD-44D2-8AB7-ED38D8715D0E}" type="datetimeFigureOut">
              <a:rPr lang="en-GB" smtClean="0"/>
              <a:pPr/>
              <a:t>17/02/2016</a:t>
            </a:fld>
            <a:endParaRPr lang="en-GB"/>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DD39CA7D-C0F3-4494-BABC-5FE9DD1C6DC0}" type="slidenum">
              <a:rPr lang="en-GB" smtClean="0"/>
              <a:pPr/>
              <a:t>‹#›</a:t>
            </a:fld>
            <a:endParaRPr lang="en-GB"/>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401420555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207634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633F618F-8ADD-44D2-8AB7-ED38D8715D0E}" type="datetimeFigureOut">
              <a:rPr lang="en-GB" smtClean="0"/>
              <a:pPr/>
              <a:t>17/02/2016</a:t>
            </a:fld>
            <a:endParaRPr lang="en-GB"/>
          </a:p>
        </p:txBody>
      </p:sp>
      <p:sp>
        <p:nvSpPr>
          <p:cNvPr id="5" name="Footer Placeholder 4"/>
          <p:cNvSpPr>
            <a:spLocks noGrp="1"/>
          </p:cNvSpPr>
          <p:nvPr>
            <p:ph type="ftr" sz="quarter" idx="11"/>
          </p:nvPr>
        </p:nvSpPr>
        <p:spPr>
          <a:xfrm>
            <a:off x="2200275" y="6296616"/>
            <a:ext cx="4469683" cy="365125"/>
          </a:xfrm>
        </p:spPr>
        <p:txBody>
          <a:bodyPr/>
          <a:lstStyle/>
          <a:p>
            <a:endParaRPr lang="en-GB"/>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DD39CA7D-C0F3-4494-BABC-5FE9DD1C6DC0}" type="slidenum">
              <a:rPr lang="en-GB" smtClean="0"/>
              <a:pPr/>
              <a:t>‹#›</a:t>
            </a:fld>
            <a:endParaRPr lang="en-GB"/>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08085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222195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633F618F-8ADD-44D2-8AB7-ED38D8715D0E}" type="datetimeFigureOut">
              <a:rPr lang="en-GB" smtClean="0"/>
              <a:pPr/>
              <a:t>17/02/2016</a:t>
            </a:fld>
            <a:endParaRPr lang="en-GB"/>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DD39CA7D-C0F3-4494-BABC-5FE9DD1C6DC0}" type="slidenum">
              <a:rPr lang="en-GB" smtClean="0"/>
              <a:pPr/>
              <a:t>‹#›</a:t>
            </a:fld>
            <a:endParaRPr lang="en-GB"/>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84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34501158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7534753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392988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33F618F-8ADD-44D2-8AB7-ED38D8715D0E}" type="datetimeFigureOut">
              <a:rPr lang="en-GB" smtClean="0"/>
              <a:pPr/>
              <a:t>17/02/2016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39CA7D-C0F3-4494-BABC-5FE9DD1C6DC0}" type="slidenum">
              <a:rPr lang="en-GB" smtClean="0"/>
              <a:pPr/>
              <a:t>‹#›</a:t>
            </a:fld>
            <a:endParaRPr lang="en-GB"/>
          </a:p>
        </p:txBody>
      </p:sp>
    </p:spTree>
    <p:extLst>
      <p:ext uri="{BB962C8B-B14F-4D97-AF65-F5344CB8AC3E}">
        <p14:creationId xmlns:p14="http://schemas.microsoft.com/office/powerpoint/2010/main" val="581019051"/>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633F618F-8ADD-44D2-8AB7-ED38D8715D0E}" type="datetimeFigureOut">
              <a:rPr lang="en-GB" smtClean="0"/>
              <a:pPr/>
              <a:t>17/02/2016</a:t>
            </a:fld>
            <a:endParaRPr lang="en-GB"/>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DD39CA7D-C0F3-4494-BABC-5FE9DD1C6DC0}" type="slidenum">
              <a:rPr lang="en-GB" smtClean="0"/>
              <a:pPr/>
              <a:t>‹#›</a:t>
            </a:fld>
            <a:endParaRPr lang="en-GB"/>
          </a:p>
        </p:txBody>
      </p:sp>
    </p:spTree>
    <p:extLst>
      <p:ext uri="{BB962C8B-B14F-4D97-AF65-F5344CB8AC3E}">
        <p14:creationId xmlns:p14="http://schemas.microsoft.com/office/powerpoint/2010/main" val="3343336548"/>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633F618F-8ADD-44D2-8AB7-ED38D8715D0E}" type="datetimeFigureOut">
              <a:rPr lang="en-GB" smtClean="0"/>
              <a:pPr/>
              <a:t>17/02/2016</a:t>
            </a:fld>
            <a:endParaRPr lang="en-GB"/>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DD39CA7D-C0F3-4494-BABC-5FE9DD1C6DC0}" type="slidenum">
              <a:rPr lang="en-GB" smtClean="0"/>
              <a:pPr/>
              <a:t>‹#›</a:t>
            </a:fld>
            <a:endParaRPr lang="en-GB"/>
          </a:p>
        </p:txBody>
      </p:sp>
    </p:spTree>
    <p:extLst>
      <p:ext uri="{BB962C8B-B14F-4D97-AF65-F5344CB8AC3E}">
        <p14:creationId xmlns:p14="http://schemas.microsoft.com/office/powerpoint/2010/main" val="274133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633F618F-8ADD-44D2-8AB7-ED38D8715D0E}" type="datetimeFigureOut">
              <a:rPr lang="en-GB" smtClean="0"/>
              <a:pPr/>
              <a:t>17/02/2016</a:t>
            </a:fld>
            <a:endParaRPr lang="en-GB"/>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DD39CA7D-C0F3-4494-BABC-5FE9DD1C6DC0}" type="slidenum">
              <a:rPr lang="en-GB" smtClean="0"/>
              <a:pPr/>
              <a:t>‹#›</a:t>
            </a:fld>
            <a:endParaRPr lang="en-GB"/>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1739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Βοτανική Ιατρική</a:t>
            </a:r>
            <a:endParaRPr lang="en-GB" dirty="0"/>
          </a:p>
        </p:txBody>
      </p:sp>
      <p:sp>
        <p:nvSpPr>
          <p:cNvPr id="3" name="Subtitle 2"/>
          <p:cNvSpPr>
            <a:spLocks noGrp="1"/>
          </p:cNvSpPr>
          <p:nvPr>
            <p:ph type="subTitle" idx="1"/>
          </p:nvPr>
        </p:nvSpPr>
        <p:spPr/>
        <p:txBody>
          <a:bodyPr/>
          <a:lstStyle/>
          <a:p>
            <a:r>
              <a:rPr lang="el-GR" dirty="0" smtClean="0"/>
              <a:t>Φαρμακείο με βότανα στο σπίτι μας</a:t>
            </a:r>
            <a:endParaRPr lang="en-GB" dirty="0"/>
          </a:p>
        </p:txBody>
      </p:sp>
    </p:spTree>
    <p:extLst>
      <p:ext uri="{BB962C8B-B14F-4D97-AF65-F5344CB8AC3E}">
        <p14:creationId xmlns:p14="http://schemas.microsoft.com/office/powerpoint/2010/main" val="93489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Κανέλα?</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8378" y="2708920"/>
            <a:ext cx="5272014" cy="2952328"/>
          </a:xfrm>
          <a:prstGeom prst="rect">
            <a:avLst/>
          </a:prstGeom>
          <a:ln>
            <a:noFill/>
          </a:ln>
          <a:effectLst>
            <a:softEdge rad="112500"/>
          </a:effectLst>
        </p:spPr>
      </p:pic>
    </p:spTree>
    <p:extLst>
      <p:ext uri="{BB962C8B-B14F-4D97-AF65-F5344CB8AC3E}">
        <p14:creationId xmlns:p14="http://schemas.microsoft.com/office/powerpoint/2010/main" val="2431241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Από το 1</a:t>
            </a:r>
            <a:r>
              <a:rPr lang="el-GR" baseline="30000" dirty="0" smtClean="0"/>
              <a:t>ο</a:t>
            </a:r>
            <a:r>
              <a:rPr lang="el-GR" dirty="0" smtClean="0"/>
              <a:t> τα υπέργεια μέρη από το 2</a:t>
            </a:r>
            <a:r>
              <a:rPr lang="el-GR" baseline="30000" dirty="0" smtClean="0"/>
              <a:t>ο</a:t>
            </a:r>
            <a:r>
              <a:rPr lang="el-GR" dirty="0" smtClean="0"/>
              <a:t> το ρίζωμα</a:t>
            </a:r>
            <a:endParaRPr lang="en-GB" dirty="0"/>
          </a:p>
        </p:txBody>
      </p:sp>
      <p:sp>
        <p:nvSpPr>
          <p:cNvPr id="3" name="Text Placeholder 2"/>
          <p:cNvSpPr>
            <a:spLocks noGrp="1"/>
          </p:cNvSpPr>
          <p:nvPr>
            <p:ph type="body" idx="1"/>
          </p:nvPr>
        </p:nvSpPr>
        <p:spPr>
          <a:xfrm>
            <a:off x="1907704" y="2456408"/>
            <a:ext cx="3136392" cy="823912"/>
          </a:xfrm>
        </p:spPr>
        <p:txBody>
          <a:bodyPr/>
          <a:lstStyle/>
          <a:p>
            <a:r>
              <a:rPr lang="en-GB" dirty="0" err="1" smtClean="0"/>
              <a:t>Achillea</a:t>
            </a:r>
            <a:r>
              <a:rPr lang="en-GB" dirty="0" smtClean="0"/>
              <a:t> </a:t>
            </a:r>
            <a:r>
              <a:rPr lang="en-GB" dirty="0" err="1" smtClean="0"/>
              <a:t>millefolium</a:t>
            </a:r>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35696" y="3304656"/>
            <a:ext cx="2520280" cy="3364704"/>
          </a:xfrm>
          <a:prstGeom prst="rect">
            <a:avLst/>
          </a:prstGeom>
          <a:ln>
            <a:noFill/>
          </a:ln>
          <a:effectLst>
            <a:softEdge rad="112500"/>
          </a:effectLst>
        </p:spPr>
      </p:pic>
      <p:sp>
        <p:nvSpPr>
          <p:cNvPr id="4" name="Text Placeholder 3"/>
          <p:cNvSpPr>
            <a:spLocks noGrp="1"/>
          </p:cNvSpPr>
          <p:nvPr>
            <p:ph type="body" sz="quarter" idx="3"/>
          </p:nvPr>
        </p:nvSpPr>
        <p:spPr>
          <a:xfrm>
            <a:off x="5292080" y="2456408"/>
            <a:ext cx="3136392" cy="823912"/>
          </a:xfrm>
        </p:spPr>
        <p:txBody>
          <a:bodyPr/>
          <a:lstStyle/>
          <a:p>
            <a:r>
              <a:rPr lang="en-GB" dirty="0" err="1" smtClean="0"/>
              <a:t>Hydrastis</a:t>
            </a:r>
            <a:r>
              <a:rPr lang="en-GB" dirty="0" smtClean="0"/>
              <a:t> </a:t>
            </a:r>
            <a:r>
              <a:rPr lang="en-GB" dirty="0" err="1" smtClean="0"/>
              <a:t>canadensis</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15487" y="3510294"/>
            <a:ext cx="3832977" cy="2871034"/>
          </a:xfrm>
          <a:prstGeom prst="rect">
            <a:avLst/>
          </a:prstGeom>
          <a:ln>
            <a:noFill/>
          </a:ln>
          <a:effectLst>
            <a:softEdge rad="112500"/>
          </a:effectLst>
        </p:spPr>
      </p:pic>
    </p:spTree>
    <p:extLst>
      <p:ext uri="{BB962C8B-B14F-4D97-AF65-F5344CB8AC3E}">
        <p14:creationId xmlns:p14="http://schemas.microsoft.com/office/powerpoint/2010/main" val="274615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85000" lnSpcReduction="10000"/>
          </a:bodyPr>
          <a:lstStyle/>
          <a:p>
            <a:pPr marL="0" indent="0" algn="ctr">
              <a:buNone/>
            </a:pPr>
            <a:r>
              <a:rPr lang="el-GR" sz="2800" dirty="0" smtClean="0"/>
              <a:t>Αναπνευστικό</a:t>
            </a:r>
            <a:endParaRPr lang="el-GR" dirty="0"/>
          </a:p>
          <a:p>
            <a:pPr marL="82296" indent="0" algn="just">
              <a:buNone/>
            </a:pPr>
            <a:r>
              <a:rPr lang="el-GR" dirty="0" smtClean="0"/>
              <a:t>     Αν υπάρχει </a:t>
            </a:r>
            <a:r>
              <a:rPr lang="el-GR" u="sng" dirty="0" smtClean="0"/>
              <a:t>παραγωγικός βήχας</a:t>
            </a:r>
            <a:r>
              <a:rPr lang="el-GR" dirty="0" smtClean="0"/>
              <a:t>, τότε τα καταλληλότερα είναι το </a:t>
            </a:r>
            <a:r>
              <a:rPr lang="el-GR" i="1" dirty="0" smtClean="0"/>
              <a:t>θυμάρι (</a:t>
            </a:r>
            <a:r>
              <a:rPr lang="en-GB" i="1" dirty="0" smtClean="0"/>
              <a:t>Thymus vulgaris)</a:t>
            </a:r>
            <a:r>
              <a:rPr lang="el-GR" dirty="0" smtClean="0"/>
              <a:t>, η </a:t>
            </a:r>
            <a:r>
              <a:rPr lang="el-GR" i="1" dirty="0" smtClean="0"/>
              <a:t>ρίγανη</a:t>
            </a:r>
            <a:r>
              <a:rPr lang="en-GB" i="1" dirty="0" smtClean="0"/>
              <a:t> (Origanum vulgare)</a:t>
            </a:r>
            <a:r>
              <a:rPr lang="el-GR" i="1" dirty="0"/>
              <a:t> </a:t>
            </a:r>
            <a:r>
              <a:rPr lang="el-GR" dirty="0" smtClean="0"/>
              <a:t>και το </a:t>
            </a:r>
            <a:r>
              <a:rPr lang="el-GR" i="1" dirty="0" smtClean="0"/>
              <a:t>δίκταμο (</a:t>
            </a:r>
            <a:r>
              <a:rPr lang="en-GB" i="1" dirty="0" smtClean="0"/>
              <a:t>Origanum dictamum)</a:t>
            </a:r>
            <a:r>
              <a:rPr lang="en-GB" dirty="0" smtClean="0"/>
              <a:t>. </a:t>
            </a:r>
          </a:p>
          <a:p>
            <a:pPr marL="82296" indent="0" algn="just">
              <a:buNone/>
            </a:pPr>
            <a:endParaRPr lang="en-GB" dirty="0" smtClean="0"/>
          </a:p>
          <a:p>
            <a:pPr marL="82296" indent="0" algn="just">
              <a:buNone/>
            </a:pPr>
            <a:r>
              <a:rPr lang="en-GB" dirty="0"/>
              <a:t> </a:t>
            </a:r>
            <a:r>
              <a:rPr lang="en-GB" dirty="0" smtClean="0"/>
              <a:t>   </a:t>
            </a:r>
            <a:r>
              <a:rPr lang="el-GR" dirty="0" smtClean="0"/>
              <a:t>Αν υπάρχει </a:t>
            </a:r>
            <a:r>
              <a:rPr lang="el-GR" u="sng" dirty="0" smtClean="0"/>
              <a:t>μη παραγωγικός βήχας </a:t>
            </a:r>
            <a:r>
              <a:rPr lang="el-GR" dirty="0" smtClean="0"/>
              <a:t>τότε τα καταλληλότερα είναι το </a:t>
            </a:r>
            <a:r>
              <a:rPr lang="el-GR" i="1" dirty="0" smtClean="0"/>
              <a:t>μαρούβιο (</a:t>
            </a:r>
            <a:r>
              <a:rPr lang="en-GB" i="1" dirty="0" smtClean="0"/>
              <a:t>Marrubium officinarum)</a:t>
            </a:r>
            <a:r>
              <a:rPr lang="en-GB" dirty="0" smtClean="0"/>
              <a:t> </a:t>
            </a:r>
            <a:r>
              <a:rPr lang="el-GR" dirty="0" smtClean="0"/>
              <a:t>και το </a:t>
            </a:r>
            <a:r>
              <a:rPr lang="el-GR" i="1" dirty="0" smtClean="0"/>
              <a:t>ελένιο (</a:t>
            </a:r>
            <a:r>
              <a:rPr lang="en-GB" i="1" dirty="0" smtClean="0"/>
              <a:t>Inula helenium). </a:t>
            </a:r>
          </a:p>
          <a:p>
            <a:pPr marL="82296" indent="0" algn="just">
              <a:buNone/>
            </a:pPr>
            <a:endParaRPr lang="en-GB" dirty="0"/>
          </a:p>
          <a:p>
            <a:pPr marL="82296" indent="0" algn="just">
              <a:buNone/>
            </a:pPr>
            <a:r>
              <a:rPr lang="en-GB" dirty="0" smtClean="0"/>
              <a:t>   </a:t>
            </a:r>
            <a:r>
              <a:rPr lang="el-GR" dirty="0" smtClean="0"/>
              <a:t>Αν υπάρχει </a:t>
            </a:r>
            <a:r>
              <a:rPr lang="el-GR" u="sng" dirty="0" smtClean="0"/>
              <a:t>ξερός και ερεθισμένος λαιμός </a:t>
            </a:r>
            <a:r>
              <a:rPr lang="el-GR" dirty="0" smtClean="0"/>
              <a:t>τότε κάνουμε γαργάρες με δυνατό αφέψημα (διπλή δόση) </a:t>
            </a:r>
            <a:r>
              <a:rPr lang="el-GR" dirty="0"/>
              <a:t>από </a:t>
            </a:r>
            <a:r>
              <a:rPr lang="el-GR" i="1" dirty="0"/>
              <a:t>θυμάρι (</a:t>
            </a:r>
            <a:r>
              <a:rPr lang="en-GB" i="1" dirty="0"/>
              <a:t>Thymus vulgaris)</a:t>
            </a:r>
            <a:r>
              <a:rPr lang="el-GR" i="1" dirty="0" smtClean="0"/>
              <a:t>, ρίγανη </a:t>
            </a:r>
            <a:r>
              <a:rPr lang="en-GB" i="1" dirty="0"/>
              <a:t>(Origanum vulgare) </a:t>
            </a:r>
            <a:r>
              <a:rPr lang="el-GR" dirty="0" smtClean="0"/>
              <a:t>και </a:t>
            </a:r>
            <a:r>
              <a:rPr lang="el-GR" i="1" dirty="0" smtClean="0"/>
              <a:t>φασκόμηλο (</a:t>
            </a:r>
            <a:r>
              <a:rPr lang="en-GB" i="1" dirty="0" smtClean="0"/>
              <a:t>Salvia officinalis)</a:t>
            </a:r>
            <a:r>
              <a:rPr lang="el-GR" dirty="0" smtClean="0"/>
              <a:t>. </a:t>
            </a:r>
          </a:p>
          <a:p>
            <a:pPr marL="82296" indent="0" algn="just">
              <a:buNone/>
            </a:pPr>
            <a:endParaRPr lang="el-GR" dirty="0"/>
          </a:p>
        </p:txBody>
      </p:sp>
    </p:spTree>
    <p:extLst>
      <p:ext uri="{BB962C8B-B14F-4D97-AF65-F5344CB8AC3E}">
        <p14:creationId xmlns:p14="http://schemas.microsoft.com/office/powerpoint/2010/main" val="2578074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Οικογένεια της μέντας</a:t>
            </a:r>
            <a:endParaRPr lang="en-GB" dirty="0"/>
          </a:p>
        </p:txBody>
      </p:sp>
      <p:sp>
        <p:nvSpPr>
          <p:cNvPr id="3" name="Text Placeholder 2"/>
          <p:cNvSpPr>
            <a:spLocks noGrp="1"/>
          </p:cNvSpPr>
          <p:nvPr>
            <p:ph type="body" idx="1"/>
          </p:nvPr>
        </p:nvSpPr>
        <p:spPr>
          <a:xfrm>
            <a:off x="1835696" y="2456408"/>
            <a:ext cx="3136392" cy="823912"/>
          </a:xfrm>
        </p:spPr>
        <p:txBody>
          <a:bodyPr/>
          <a:lstStyle/>
          <a:p>
            <a:r>
              <a:rPr lang="en-GB" dirty="0" smtClean="0"/>
              <a:t>Thymus vulgaris</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5437" y="3501008"/>
            <a:ext cx="4652975" cy="3096344"/>
          </a:xfrm>
          <a:prstGeom prst="rect">
            <a:avLst/>
          </a:prstGeom>
          <a:ln>
            <a:noFill/>
          </a:ln>
          <a:effectLst>
            <a:softEdge rad="112500"/>
          </a:effectLst>
        </p:spPr>
      </p:pic>
      <p:sp>
        <p:nvSpPr>
          <p:cNvPr id="4" name="Text Placeholder 3"/>
          <p:cNvSpPr>
            <a:spLocks noGrp="1"/>
          </p:cNvSpPr>
          <p:nvPr>
            <p:ph type="body" sz="quarter" idx="3"/>
          </p:nvPr>
        </p:nvSpPr>
        <p:spPr>
          <a:xfrm>
            <a:off x="5770944" y="2658533"/>
            <a:ext cx="3337560" cy="576262"/>
          </a:xfrm>
        </p:spPr>
        <p:txBody>
          <a:bodyPr/>
          <a:lstStyle/>
          <a:p>
            <a:r>
              <a:rPr lang="en-GB" dirty="0" err="1" smtClean="0"/>
              <a:t>Oreganum</a:t>
            </a:r>
            <a:r>
              <a:rPr lang="en-GB" dirty="0" smtClean="0"/>
              <a:t> vulgaris </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2120" y="3316288"/>
            <a:ext cx="2600697" cy="3467596"/>
          </a:xfrm>
          <a:prstGeom prst="rect">
            <a:avLst/>
          </a:prstGeom>
          <a:ln>
            <a:noFill/>
          </a:ln>
          <a:effectLst>
            <a:softEdge rad="112500"/>
          </a:effectLst>
        </p:spPr>
      </p:pic>
    </p:spTree>
    <p:extLst>
      <p:ext uri="{BB962C8B-B14F-4D97-AF65-F5344CB8AC3E}">
        <p14:creationId xmlns:p14="http://schemas.microsoft.com/office/powerpoint/2010/main" val="16602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Οικογένεια της μέντας</a:t>
            </a:r>
            <a:endParaRPr lang="en-GB" dirty="0"/>
          </a:p>
        </p:txBody>
      </p:sp>
      <p:sp>
        <p:nvSpPr>
          <p:cNvPr id="3" name="Text Placeholder 2"/>
          <p:cNvSpPr>
            <a:spLocks noGrp="1"/>
          </p:cNvSpPr>
          <p:nvPr>
            <p:ph type="body" idx="1"/>
          </p:nvPr>
        </p:nvSpPr>
        <p:spPr>
          <a:xfrm>
            <a:off x="1835696" y="2456408"/>
            <a:ext cx="3136392" cy="823912"/>
          </a:xfrm>
        </p:spPr>
        <p:txBody>
          <a:bodyPr/>
          <a:lstStyle/>
          <a:p>
            <a:r>
              <a:rPr lang="en-GB" dirty="0" smtClean="0"/>
              <a:t>Salvia officinalis</a:t>
            </a:r>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6524" y="3529806"/>
            <a:ext cx="4186072" cy="3139554"/>
          </a:xfrm>
          <a:prstGeom prst="rect">
            <a:avLst/>
          </a:prstGeom>
          <a:ln>
            <a:noFill/>
          </a:ln>
          <a:effectLst>
            <a:softEdge rad="112500"/>
          </a:effectLst>
        </p:spPr>
      </p:pic>
      <p:sp>
        <p:nvSpPr>
          <p:cNvPr id="4" name="Text Placeholder 3"/>
          <p:cNvSpPr>
            <a:spLocks noGrp="1"/>
          </p:cNvSpPr>
          <p:nvPr>
            <p:ph type="body" sz="quarter" idx="3"/>
          </p:nvPr>
        </p:nvSpPr>
        <p:spPr>
          <a:xfrm>
            <a:off x="6058976" y="2658533"/>
            <a:ext cx="3337560" cy="576262"/>
          </a:xfrm>
        </p:spPr>
        <p:txBody>
          <a:bodyPr/>
          <a:lstStyle/>
          <a:p>
            <a:r>
              <a:rPr lang="en-GB" dirty="0" smtClean="0"/>
              <a:t>Salvia </a:t>
            </a:r>
            <a:r>
              <a:rPr lang="en-GB" dirty="0" err="1" smtClean="0"/>
              <a:t>triloba</a:t>
            </a:r>
            <a:endParaRPr lang="en-GB"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68144" y="3351169"/>
            <a:ext cx="2244212" cy="3371489"/>
          </a:xfrm>
          <a:prstGeom prst="rect">
            <a:avLst/>
          </a:prstGeom>
          <a:ln>
            <a:noFill/>
          </a:ln>
          <a:effectLst>
            <a:softEdge rad="112500"/>
          </a:effectLst>
        </p:spPr>
      </p:pic>
    </p:spTree>
    <p:extLst>
      <p:ext uri="{BB962C8B-B14F-4D97-AF65-F5344CB8AC3E}">
        <p14:creationId xmlns:p14="http://schemas.microsoft.com/office/powerpoint/2010/main" val="32759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08720"/>
            <a:ext cx="6798734" cy="1303867"/>
          </a:xfrm>
        </p:spPr>
        <p:txBody>
          <a:bodyPr/>
          <a:lstStyle/>
          <a:p>
            <a:r>
              <a:rPr lang="el-GR" dirty="0" smtClean="0"/>
              <a:t>Υπέργεια μέρη σε ανθοφορία</a:t>
            </a:r>
            <a:endParaRPr lang="en-GB" dirty="0"/>
          </a:p>
        </p:txBody>
      </p:sp>
      <p:sp>
        <p:nvSpPr>
          <p:cNvPr id="3" name="Text Placeholder 2"/>
          <p:cNvSpPr>
            <a:spLocks noGrp="1"/>
          </p:cNvSpPr>
          <p:nvPr>
            <p:ph type="body" idx="1"/>
          </p:nvPr>
        </p:nvSpPr>
        <p:spPr>
          <a:xfrm>
            <a:off x="1632095" y="2658533"/>
            <a:ext cx="3337560" cy="576262"/>
          </a:xfrm>
        </p:spPr>
        <p:txBody>
          <a:bodyPr/>
          <a:lstStyle/>
          <a:p>
            <a:r>
              <a:rPr lang="en-GB" dirty="0" err="1" smtClean="0"/>
              <a:t>Inula</a:t>
            </a:r>
            <a:r>
              <a:rPr lang="en-GB" dirty="0" smtClean="0"/>
              <a:t> </a:t>
            </a:r>
            <a:r>
              <a:rPr lang="en-GB" dirty="0" err="1" smtClean="0"/>
              <a:t>elenium</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3263106"/>
            <a:ext cx="2731244" cy="3379870"/>
          </a:xfrm>
          <a:prstGeom prst="rect">
            <a:avLst/>
          </a:prstGeom>
          <a:ln>
            <a:noFill/>
          </a:ln>
          <a:effectLst>
            <a:softEdge rad="112500"/>
          </a:effectLst>
        </p:spPr>
      </p:pic>
      <p:sp>
        <p:nvSpPr>
          <p:cNvPr id="4" name="Text Placeholder 3"/>
          <p:cNvSpPr>
            <a:spLocks noGrp="1"/>
          </p:cNvSpPr>
          <p:nvPr>
            <p:ph type="body" sz="quarter" idx="3"/>
          </p:nvPr>
        </p:nvSpPr>
        <p:spPr>
          <a:xfrm>
            <a:off x="4638040" y="2672689"/>
            <a:ext cx="3337560" cy="576262"/>
          </a:xfrm>
        </p:spPr>
        <p:txBody>
          <a:bodyPr/>
          <a:lstStyle/>
          <a:p>
            <a:r>
              <a:rPr lang="en-GB" dirty="0" err="1" smtClean="0"/>
              <a:t>Marrubium</a:t>
            </a:r>
            <a:r>
              <a:rPr lang="en-GB" dirty="0" smtClean="0"/>
              <a:t> vulgare</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76378" y="3310690"/>
            <a:ext cx="2849744" cy="3214654"/>
          </a:xfrm>
          <a:prstGeom prst="rect">
            <a:avLst/>
          </a:prstGeom>
          <a:ln>
            <a:noFill/>
          </a:ln>
          <a:effectLst>
            <a:softEdge rad="112500"/>
          </a:effectLst>
        </p:spPr>
      </p:pic>
    </p:spTree>
    <p:extLst>
      <p:ext uri="{BB962C8B-B14F-4D97-AF65-F5344CB8AC3E}">
        <p14:creationId xmlns:p14="http://schemas.microsoft.com/office/powerpoint/2010/main" val="40802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77500" lnSpcReduction="20000"/>
          </a:bodyPr>
          <a:lstStyle/>
          <a:p>
            <a:pPr marL="0" indent="0" algn="ctr">
              <a:buNone/>
            </a:pPr>
            <a:r>
              <a:rPr lang="el-GR" sz="2600" dirty="0" smtClean="0"/>
              <a:t>Αναπνευστικ</a:t>
            </a:r>
            <a:r>
              <a:rPr lang="el-GR" sz="2600" dirty="0"/>
              <a:t>ό</a:t>
            </a:r>
            <a:endParaRPr lang="el-GR" dirty="0"/>
          </a:p>
          <a:p>
            <a:pPr marL="82296" indent="0" algn="just">
              <a:buNone/>
            </a:pPr>
            <a:r>
              <a:rPr lang="el-GR" dirty="0" smtClean="0"/>
              <a:t>     Αν υπάρχει </a:t>
            </a:r>
            <a:r>
              <a:rPr lang="el-GR" u="sng" dirty="0" smtClean="0"/>
              <a:t>πυρετός</a:t>
            </a:r>
            <a:r>
              <a:rPr lang="el-GR" dirty="0" smtClean="0"/>
              <a:t>, τότε τα καταλληλότερα είναι το </a:t>
            </a:r>
            <a:r>
              <a:rPr lang="el-GR" i="1" dirty="0" smtClean="0"/>
              <a:t>τίλιο </a:t>
            </a:r>
            <a:r>
              <a:rPr lang="en-GB" i="1" dirty="0" smtClean="0"/>
              <a:t>(Tilia spp)</a:t>
            </a:r>
            <a:r>
              <a:rPr lang="el-GR" dirty="0" smtClean="0"/>
              <a:t>, </a:t>
            </a:r>
            <a:r>
              <a:rPr lang="el-GR" i="1" dirty="0" smtClean="0"/>
              <a:t>ο σαμπούκος (</a:t>
            </a:r>
            <a:r>
              <a:rPr lang="en-GB" i="1" dirty="0" smtClean="0"/>
              <a:t>Sambucus nigra) </a:t>
            </a:r>
            <a:r>
              <a:rPr lang="el-GR" dirty="0" smtClean="0"/>
              <a:t>και η </a:t>
            </a:r>
            <a:r>
              <a:rPr lang="el-GR" i="1" dirty="0" smtClean="0"/>
              <a:t>αχίλλεια (</a:t>
            </a:r>
            <a:r>
              <a:rPr lang="en-GB" i="1" dirty="0" smtClean="0"/>
              <a:t>Achillea millefolium). </a:t>
            </a:r>
          </a:p>
          <a:p>
            <a:pPr marL="82296" indent="0" algn="just">
              <a:buNone/>
            </a:pPr>
            <a:r>
              <a:rPr lang="en-GB" dirty="0"/>
              <a:t> </a:t>
            </a:r>
            <a:r>
              <a:rPr lang="en-GB" dirty="0" smtClean="0"/>
              <a:t>   </a:t>
            </a:r>
          </a:p>
          <a:p>
            <a:pPr marL="82296" indent="0" algn="just">
              <a:buNone/>
            </a:pPr>
            <a:r>
              <a:rPr lang="en-GB" dirty="0"/>
              <a:t> </a:t>
            </a:r>
            <a:r>
              <a:rPr lang="en-GB" dirty="0" smtClean="0"/>
              <a:t>  </a:t>
            </a:r>
            <a:r>
              <a:rPr lang="el-GR" dirty="0" smtClean="0"/>
              <a:t>Σε περιπτώσεις που υπάρχει </a:t>
            </a:r>
            <a:r>
              <a:rPr lang="el-GR" u="sng" dirty="0" smtClean="0"/>
              <a:t>πόνος στα αυτιά </a:t>
            </a:r>
            <a:r>
              <a:rPr lang="el-GR" dirty="0" smtClean="0"/>
              <a:t>τότε σε ένα βαμβάκι μπορούμε να βάλουμε λάδι </a:t>
            </a:r>
            <a:r>
              <a:rPr lang="el-GR" i="1" dirty="0" smtClean="0"/>
              <a:t>χαμομηλιού, καλέντουλας </a:t>
            </a:r>
            <a:r>
              <a:rPr lang="el-GR" dirty="0" smtClean="0"/>
              <a:t>και </a:t>
            </a:r>
            <a:r>
              <a:rPr lang="el-GR" i="1" dirty="0" smtClean="0"/>
              <a:t>μύρου</a:t>
            </a:r>
            <a:r>
              <a:rPr lang="el-GR" dirty="0" smtClean="0"/>
              <a:t>, να το τοποθετήσουμε στο αυτί και να το αλλάζουμε κάθε 3-4 ώρες. </a:t>
            </a:r>
          </a:p>
          <a:p>
            <a:pPr marL="82296" indent="0" algn="just">
              <a:buNone/>
            </a:pPr>
            <a:endParaRPr lang="el-GR" dirty="0"/>
          </a:p>
          <a:p>
            <a:pPr marL="82296" indent="0" algn="just">
              <a:buNone/>
            </a:pPr>
            <a:r>
              <a:rPr lang="el-GR" dirty="0" smtClean="0"/>
              <a:t>    Αν υπάρχει </a:t>
            </a:r>
            <a:r>
              <a:rPr lang="el-GR" u="sng" dirty="0" smtClean="0"/>
              <a:t>μπούκωμα στη μύτη </a:t>
            </a:r>
            <a:r>
              <a:rPr lang="el-GR" dirty="0" smtClean="0"/>
              <a:t>τότε εισπνοές  φύλλων </a:t>
            </a:r>
            <a:r>
              <a:rPr lang="el-GR" i="1" dirty="0" smtClean="0"/>
              <a:t>ευκαλύπτου</a:t>
            </a:r>
            <a:r>
              <a:rPr lang="el-GR" dirty="0" smtClean="0"/>
              <a:t>, ή ανθών </a:t>
            </a:r>
            <a:r>
              <a:rPr lang="el-GR" i="1" dirty="0" smtClean="0"/>
              <a:t>λεβάντας</a:t>
            </a:r>
            <a:r>
              <a:rPr lang="el-GR" dirty="0" smtClean="0"/>
              <a:t> είναι πολύ καλή επιλογή. Τα αιθέρια έλαια αυτών των 2 φυτών, του </a:t>
            </a:r>
            <a:r>
              <a:rPr lang="en-GB" dirty="0" smtClean="0"/>
              <a:t>cajeput</a:t>
            </a:r>
            <a:r>
              <a:rPr lang="el-GR" dirty="0"/>
              <a:t> </a:t>
            </a:r>
            <a:r>
              <a:rPr lang="el-GR" dirty="0" smtClean="0"/>
              <a:t>και της μέντας είναι πολύ καλό να εισπνέονται από τον ασθενή και να υπάρχουν στο δωμάτιό του κατά τη διάρκεια του ύπνου. </a:t>
            </a:r>
            <a:endParaRPr lang="en-GB" dirty="0" smtClean="0"/>
          </a:p>
        </p:txBody>
      </p:sp>
    </p:spTree>
    <p:extLst>
      <p:ext uri="{BB962C8B-B14F-4D97-AF65-F5344CB8AC3E}">
        <p14:creationId xmlns:p14="http://schemas.microsoft.com/office/powerpoint/2010/main" val="1576784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Άνθη και καρποί</a:t>
            </a:r>
            <a:endParaRPr lang="en-GB" dirty="0"/>
          </a:p>
        </p:txBody>
      </p:sp>
      <p:sp>
        <p:nvSpPr>
          <p:cNvPr id="3" name="Text Placeholder 2"/>
          <p:cNvSpPr>
            <a:spLocks noGrp="1"/>
          </p:cNvSpPr>
          <p:nvPr>
            <p:ph type="body" idx="1"/>
          </p:nvPr>
        </p:nvSpPr>
        <p:spPr/>
        <p:txBody>
          <a:bodyPr/>
          <a:lstStyle/>
          <a:p>
            <a:r>
              <a:rPr lang="en-GB" dirty="0" err="1" smtClean="0"/>
              <a:t>Tilia</a:t>
            </a:r>
            <a:r>
              <a:rPr lang="en-GB" dirty="0" smtClean="0"/>
              <a:t> spp.</a:t>
            </a:r>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00275" y="3659208"/>
            <a:ext cx="3136900" cy="2093871"/>
          </a:xfrm>
          <a:prstGeom prst="rect">
            <a:avLst/>
          </a:prstGeom>
          <a:ln>
            <a:noFill/>
          </a:ln>
          <a:effectLst>
            <a:softEdge rad="112500"/>
          </a:effectLst>
        </p:spPr>
      </p:pic>
      <p:sp>
        <p:nvSpPr>
          <p:cNvPr id="4" name="Text Placeholder 3"/>
          <p:cNvSpPr>
            <a:spLocks noGrp="1"/>
          </p:cNvSpPr>
          <p:nvPr>
            <p:ph type="body" sz="quarter" idx="3"/>
          </p:nvPr>
        </p:nvSpPr>
        <p:spPr/>
        <p:txBody>
          <a:bodyPr/>
          <a:lstStyle/>
          <a:p>
            <a:r>
              <a:rPr lang="en-GB" dirty="0" err="1" smtClean="0"/>
              <a:t>Sambucus</a:t>
            </a:r>
            <a:r>
              <a:rPr lang="en-GB" dirty="0" smtClean="0"/>
              <a:t> </a:t>
            </a:r>
            <a:r>
              <a:rPr lang="en-GB" dirty="0" err="1" smtClean="0"/>
              <a:t>nigra</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41975" y="3528381"/>
            <a:ext cx="3136900" cy="2355526"/>
          </a:xfrm>
          <a:prstGeom prst="rect">
            <a:avLst/>
          </a:prstGeom>
          <a:ln>
            <a:noFill/>
          </a:ln>
          <a:effectLst>
            <a:softEdge rad="112500"/>
          </a:effectLst>
        </p:spPr>
      </p:pic>
    </p:spTree>
    <p:extLst>
      <p:ext uri="{BB962C8B-B14F-4D97-AF65-F5344CB8AC3E}">
        <p14:creationId xmlns:p14="http://schemas.microsoft.com/office/powerpoint/2010/main" val="30984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a:xfrm>
            <a:off x="2200276" y="2438400"/>
            <a:ext cx="6577928" cy="4014936"/>
          </a:xfrm>
        </p:spPr>
        <p:txBody>
          <a:bodyPr>
            <a:normAutofit fontScale="92500" lnSpcReduction="20000"/>
          </a:bodyPr>
          <a:lstStyle/>
          <a:p>
            <a:pPr marL="0" indent="0" algn="just">
              <a:buNone/>
            </a:pPr>
            <a:r>
              <a:rPr lang="el-GR" dirty="0" smtClean="0"/>
              <a:t>                                            </a:t>
            </a:r>
            <a:r>
              <a:rPr lang="el-GR" sz="3100" dirty="0" smtClean="0"/>
              <a:t>Αναπνευστικό</a:t>
            </a:r>
            <a:endParaRPr lang="el-GR" dirty="0" smtClean="0"/>
          </a:p>
          <a:p>
            <a:pPr marL="82296" indent="0" algn="just">
              <a:buNone/>
            </a:pPr>
            <a:r>
              <a:rPr lang="el-GR" dirty="0" smtClean="0"/>
              <a:t> Διατροφικές και άλλες συμβουλές</a:t>
            </a:r>
          </a:p>
          <a:p>
            <a:pPr marL="82296" indent="0" algn="just">
              <a:buNone/>
            </a:pPr>
            <a:r>
              <a:rPr lang="el-GR" dirty="0" smtClean="0"/>
              <a:t> </a:t>
            </a:r>
          </a:p>
          <a:p>
            <a:pPr marL="82296" indent="0" algn="just">
              <a:buNone/>
            </a:pPr>
            <a:r>
              <a:rPr lang="el-GR" dirty="0" smtClean="0"/>
              <a:t>  Κατά την διάρκεια μιας φλεγμονής αποφύγετε τις εξόδους, καθώς μειώνετε την εξάπλωση της ασθένειας και ξεκουραστείτε όσο περισσότερο γίνεται. Ο καλός ύπνος βοηθάει πολύ στην ανάρρωση του οργανισμού.</a:t>
            </a:r>
          </a:p>
          <a:p>
            <a:pPr marL="82296" indent="0" algn="just">
              <a:buNone/>
            </a:pPr>
            <a:endParaRPr lang="el-GR" dirty="0"/>
          </a:p>
          <a:p>
            <a:pPr marL="82296" indent="0" algn="just">
              <a:buNone/>
            </a:pPr>
            <a:r>
              <a:rPr lang="el-GR" dirty="0" smtClean="0"/>
              <a:t>     Αποφύγετέ τα φαγητά που αυξάνουν την παραγωγή βλέννας , όπως γαλακτοκομικά προϊόντα, αυγά, ζάχαρη, λευκό αλεύρι, λιπαρά φαγητά και αλκοόλ.   </a:t>
            </a:r>
            <a:endParaRPr lang="en-GB" dirty="0" smtClean="0"/>
          </a:p>
        </p:txBody>
      </p:sp>
    </p:spTree>
    <p:extLst>
      <p:ext uri="{BB962C8B-B14F-4D97-AF65-F5344CB8AC3E}">
        <p14:creationId xmlns:p14="http://schemas.microsoft.com/office/powerpoint/2010/main" val="327900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 ασθενειών στο σπίτι μας</a:t>
            </a:r>
            <a:endParaRPr lang="en-GB" dirty="0"/>
          </a:p>
        </p:txBody>
      </p:sp>
      <p:sp>
        <p:nvSpPr>
          <p:cNvPr id="3" name="Content Placeholder 2"/>
          <p:cNvSpPr>
            <a:spLocks noGrp="1"/>
          </p:cNvSpPr>
          <p:nvPr>
            <p:ph sz="half" idx="1"/>
          </p:nvPr>
        </p:nvSpPr>
        <p:spPr>
          <a:xfrm>
            <a:off x="1187625" y="2438400"/>
            <a:ext cx="3744416" cy="3657601"/>
          </a:xfrm>
        </p:spPr>
        <p:txBody>
          <a:bodyPr>
            <a:normAutofit fontScale="92500" lnSpcReduction="20000"/>
          </a:bodyPr>
          <a:lstStyle/>
          <a:p>
            <a:pPr marL="0" indent="0">
              <a:buNone/>
            </a:pPr>
            <a:r>
              <a:rPr lang="el-GR" dirty="0" smtClean="0"/>
              <a:t>Ο μεγάλος γιος, 13 χρονών, έχει καταρροή, πονοκέφαλο, παραγωγικό βήχα (με έγχρωμα φλέγματα) και πυρετό.</a:t>
            </a:r>
          </a:p>
          <a:p>
            <a:pPr>
              <a:buFont typeface="Arial" panose="020B0604020202020204" pitchFamily="34" charset="0"/>
              <a:buChar char="•"/>
            </a:pPr>
            <a:r>
              <a:rPr lang="el-GR" dirty="0" smtClean="0"/>
              <a:t> Τι θα αλλάξουμε στη διατροφή του</a:t>
            </a:r>
          </a:p>
          <a:p>
            <a:pPr>
              <a:buFont typeface="Arial" panose="020B0604020202020204" pitchFamily="34" charset="0"/>
              <a:buChar char="•"/>
            </a:pPr>
            <a:r>
              <a:rPr lang="el-GR" dirty="0" smtClean="0"/>
              <a:t> τι οδηγίες θα δίνουμε?</a:t>
            </a:r>
          </a:p>
          <a:p>
            <a:pPr>
              <a:buFont typeface="Arial" panose="020B0604020202020204" pitchFamily="34" charset="0"/>
              <a:buChar char="•"/>
            </a:pPr>
            <a:r>
              <a:rPr lang="el-GR" dirty="0" smtClean="0"/>
              <a:t> τι βοτανικά σκευάσματα θα ετοιμάσουμε?</a:t>
            </a:r>
            <a:endParaRPr lang="en-GB" dirty="0"/>
          </a:p>
        </p:txBody>
      </p:sp>
      <p:sp>
        <p:nvSpPr>
          <p:cNvPr id="4" name="Content Placeholder 3"/>
          <p:cNvSpPr>
            <a:spLocks noGrp="1"/>
          </p:cNvSpPr>
          <p:nvPr>
            <p:ph sz="half" idx="2"/>
          </p:nvPr>
        </p:nvSpPr>
        <p:spPr>
          <a:xfrm>
            <a:off x="4932040" y="2438400"/>
            <a:ext cx="3846163" cy="3657601"/>
          </a:xfrm>
        </p:spPr>
        <p:txBody>
          <a:bodyPr>
            <a:normAutofit fontScale="92500" lnSpcReduction="20000"/>
          </a:bodyPr>
          <a:lstStyle/>
          <a:p>
            <a:pPr marL="0" indent="0">
              <a:buNone/>
            </a:pPr>
            <a:r>
              <a:rPr lang="el-GR" dirty="0" smtClean="0"/>
              <a:t>Πάσχουμε από έντονο και εξαντλητικό βήχα για 2 μέρες ήδη, ο οποίος γίνεται όλο και πιο έντονος προς το τέλος της ημέρας. Κατά τη διάρκεια της ημέρας ανεβαίνει και πυρετός. Μας πονάει και η περιοχή τη κοιλιάς όταν βήχουμε. </a:t>
            </a:r>
          </a:p>
          <a:p>
            <a:pPr>
              <a:buFont typeface="Arial" panose="020B0604020202020204" pitchFamily="34" charset="0"/>
              <a:buChar char="•"/>
            </a:pPr>
            <a:r>
              <a:rPr lang="el-GR" dirty="0" smtClean="0"/>
              <a:t>Τι αλλάζουμε στη διατροφή μας?</a:t>
            </a:r>
          </a:p>
          <a:p>
            <a:pPr>
              <a:buFont typeface="Arial" panose="020B0604020202020204" pitchFamily="34" charset="0"/>
              <a:buChar char="•"/>
            </a:pPr>
            <a:r>
              <a:rPr lang="el-GR" dirty="0" smtClean="0"/>
              <a:t>Τι πράγματα αλλάζουμε στην καθημερινότητά μας?</a:t>
            </a:r>
          </a:p>
          <a:p>
            <a:pPr>
              <a:buFont typeface="Arial" panose="020B0604020202020204" pitchFamily="34" charset="0"/>
              <a:buChar char="•"/>
            </a:pPr>
            <a:r>
              <a:rPr lang="el-GR" dirty="0" smtClean="0"/>
              <a:t>Τι βοτανικά σκευάσματα ετοιμάζουμε?</a:t>
            </a:r>
            <a:endParaRPr lang="en-GB" dirty="0"/>
          </a:p>
        </p:txBody>
      </p:sp>
    </p:spTree>
    <p:extLst>
      <p:ext uri="{BB962C8B-B14F-4D97-AF65-F5344CB8AC3E}">
        <p14:creationId xmlns:p14="http://schemas.microsoft.com/office/powerpoint/2010/main" val="411406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n w="0"/>
                <a:solidFill>
                  <a:schemeClr val="tx1"/>
                </a:solidFill>
                <a:effectLst>
                  <a:outerShdw blurRad="38100" dist="19050" dir="2700000" algn="tl" rotWithShape="0">
                    <a:schemeClr val="dk1">
                      <a:alpha val="40000"/>
                    </a:schemeClr>
                  </a:outerShdw>
                </a:effectLst>
              </a:rPr>
              <a:t>Ενότητα 1</a:t>
            </a:r>
            <a:endParaRPr lang="en-GB" dirty="0">
              <a:ln w="0"/>
              <a:solidFill>
                <a:schemeClr val="tx1"/>
              </a:solidFill>
              <a:effectLst>
                <a:outerShdw blurRad="38100" dist="19050" dir="2700000" algn="tl" rotWithShape="0">
                  <a:schemeClr val="dk1">
                    <a:alpha val="40000"/>
                  </a:schemeClr>
                </a:outerShdw>
              </a:effectLst>
            </a:endParaRPr>
          </a:p>
        </p:txBody>
      </p:sp>
      <p:sp>
        <p:nvSpPr>
          <p:cNvPr id="3" name="Text Placeholder 2"/>
          <p:cNvSpPr>
            <a:spLocks noGrp="1"/>
          </p:cNvSpPr>
          <p:nvPr>
            <p:ph type="body" idx="1"/>
          </p:nvPr>
        </p:nvSpPr>
        <p:spPr/>
        <p:txBody>
          <a:bodyPr>
            <a:normAutofit fontScale="92500" lnSpcReduction="20000"/>
          </a:bodyPr>
          <a:lstStyle/>
          <a:p>
            <a:r>
              <a:rPr lang="el-GR" sz="2800" dirty="0" smtClean="0"/>
              <a:t>ΑΝΟΣΟΠΟΙΗΤΙΚΟ &amp; ΑΝΑΠΝΕΥΣΤΙΚΟ</a:t>
            </a:r>
            <a:endParaRPr lang="en-GB" sz="2800" dirty="0"/>
          </a:p>
        </p:txBody>
      </p:sp>
      <p:sp>
        <p:nvSpPr>
          <p:cNvPr id="4" name="Title 1"/>
          <p:cNvSpPr txBox="1">
            <a:spLocks/>
          </p:cNvSpPr>
          <p:nvPr/>
        </p:nvSpPr>
        <p:spPr>
          <a:xfrm>
            <a:off x="2524126" y="1982981"/>
            <a:ext cx="4394793" cy="1590036"/>
          </a:xfrm>
          <a:prstGeom prst="rect">
            <a:avLst/>
          </a:prstGeom>
        </p:spPr>
        <p:txBody>
          <a:bodyPr vert="horz" lIns="91440" tIns="45720" rIns="91440" bIns="45720" rtlCol="0" anchor="t">
            <a:normAutofit/>
          </a:bodyPr>
          <a:lstStyle>
            <a:lvl1pPr algn="ctr" defTabSz="685800" rtl="0" eaLnBrk="1" latinLnBrk="0" hangingPunct="1">
              <a:lnSpc>
                <a:spcPct val="105000"/>
              </a:lnSpc>
              <a:spcBef>
                <a:spcPct val="0"/>
              </a:spcBef>
              <a:buNone/>
              <a:defRPr sz="3300" kern="1200" baseline="0">
                <a:solidFill>
                  <a:schemeClr val="tx2">
                    <a:lumMod val="75000"/>
                    <a:lumOff val="25000"/>
                  </a:schemeClr>
                </a:solidFill>
                <a:latin typeface="+mj-lt"/>
                <a:ea typeface="+mj-ea"/>
                <a:cs typeface="+mj-cs"/>
              </a:defRPr>
            </a:lvl1pPr>
          </a:lstStyle>
          <a:p>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2332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n w="0"/>
                <a:solidFill>
                  <a:schemeClr val="tx1"/>
                </a:solidFill>
                <a:effectLst>
                  <a:outerShdw blurRad="38100" dist="19050" dir="2700000" algn="tl" rotWithShape="0">
                    <a:schemeClr val="dk1">
                      <a:alpha val="40000"/>
                    </a:schemeClr>
                  </a:outerShdw>
                </a:effectLst>
              </a:rPr>
              <a:t>Ενότητα 2</a:t>
            </a:r>
            <a:endParaRPr lang="en-GB" dirty="0">
              <a:ln w="0"/>
              <a:solidFill>
                <a:schemeClr val="tx1"/>
              </a:solidFill>
              <a:effectLst>
                <a:outerShdw blurRad="38100" dist="19050" dir="2700000" algn="tl" rotWithShape="0">
                  <a:schemeClr val="dk1">
                    <a:alpha val="40000"/>
                  </a:schemeClr>
                </a:outerShdw>
              </a:effectLst>
            </a:endParaRPr>
          </a:p>
        </p:txBody>
      </p:sp>
      <p:sp>
        <p:nvSpPr>
          <p:cNvPr id="3" name="Text Placeholder 2"/>
          <p:cNvSpPr>
            <a:spLocks noGrp="1"/>
          </p:cNvSpPr>
          <p:nvPr>
            <p:ph type="body" idx="1"/>
          </p:nvPr>
        </p:nvSpPr>
        <p:spPr/>
        <p:txBody>
          <a:bodyPr/>
          <a:lstStyle/>
          <a:p>
            <a:r>
              <a:rPr lang="el-GR" sz="2800" dirty="0" smtClean="0"/>
              <a:t>ΚΥΚΛΟΦΟΡΙΚΟ</a:t>
            </a:r>
            <a:endParaRPr lang="en-GB" sz="2800" dirty="0"/>
          </a:p>
        </p:txBody>
      </p:sp>
      <p:sp>
        <p:nvSpPr>
          <p:cNvPr id="4" name="Title 1"/>
          <p:cNvSpPr txBox="1">
            <a:spLocks/>
          </p:cNvSpPr>
          <p:nvPr/>
        </p:nvSpPr>
        <p:spPr>
          <a:xfrm>
            <a:off x="2524126" y="1982981"/>
            <a:ext cx="4394793" cy="1590036"/>
          </a:xfrm>
          <a:prstGeom prst="rect">
            <a:avLst/>
          </a:prstGeom>
        </p:spPr>
        <p:txBody>
          <a:bodyPr vert="horz" lIns="91440" tIns="45720" rIns="91440" bIns="45720" rtlCol="0" anchor="t">
            <a:normAutofit/>
          </a:bodyPr>
          <a:lstStyle>
            <a:lvl1pPr algn="ctr" defTabSz="685800" rtl="0" eaLnBrk="1" latinLnBrk="0" hangingPunct="1">
              <a:lnSpc>
                <a:spcPct val="105000"/>
              </a:lnSpc>
              <a:spcBef>
                <a:spcPct val="0"/>
              </a:spcBef>
              <a:buNone/>
              <a:defRPr sz="3300" kern="1200" baseline="0">
                <a:solidFill>
                  <a:schemeClr val="tx2">
                    <a:lumMod val="75000"/>
                    <a:lumOff val="25000"/>
                  </a:schemeClr>
                </a:solidFill>
                <a:latin typeface="+mj-lt"/>
                <a:ea typeface="+mj-ea"/>
                <a:cs typeface="+mj-cs"/>
              </a:defRPr>
            </a:lvl1pPr>
          </a:lstStyle>
          <a:p>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3732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a:xfrm>
            <a:off x="2200276" y="2438400"/>
            <a:ext cx="6577928" cy="4230960"/>
          </a:xfrm>
        </p:spPr>
        <p:txBody>
          <a:bodyPr>
            <a:normAutofit fontScale="55000" lnSpcReduction="20000"/>
          </a:bodyPr>
          <a:lstStyle/>
          <a:p>
            <a:pPr marL="82296" indent="0" algn="just">
              <a:buNone/>
            </a:pPr>
            <a:r>
              <a:rPr lang="el-GR" dirty="0"/>
              <a:t> </a:t>
            </a:r>
            <a:r>
              <a:rPr lang="el-GR" dirty="0" smtClean="0"/>
              <a:t>                                                         </a:t>
            </a:r>
            <a:r>
              <a:rPr lang="el-GR" sz="3800" dirty="0" smtClean="0"/>
              <a:t>Κυκλοφορικό</a:t>
            </a:r>
            <a:endParaRPr lang="el-GR" sz="3800" dirty="0"/>
          </a:p>
          <a:p>
            <a:pPr marL="82296" indent="0" algn="just">
              <a:buNone/>
            </a:pPr>
            <a:endParaRPr lang="el-GR" dirty="0"/>
          </a:p>
          <a:p>
            <a:pPr marL="82296" indent="0" algn="just">
              <a:buNone/>
            </a:pPr>
            <a:r>
              <a:rPr lang="el-GR" sz="2600" dirty="0" smtClean="0"/>
              <a:t>Σε περιπτώσεις ήπιας </a:t>
            </a:r>
            <a:r>
              <a:rPr lang="el-GR" sz="2600" u="sng" dirty="0" smtClean="0"/>
              <a:t>υψηλής πίεσης </a:t>
            </a:r>
            <a:r>
              <a:rPr lang="el-GR" sz="2600" dirty="0" smtClean="0"/>
              <a:t>καταναλώνουμε 1-2 σκελίδες σκόρδο την ημέρα και προσθέτουμε το φαγόπυρο στα γεύματά μας. Από βότανα, τα γκίνγκο και το τζίντζερ είναι τα καταλληλότερα. </a:t>
            </a:r>
          </a:p>
          <a:p>
            <a:pPr marL="82296" indent="0" algn="just">
              <a:buNone/>
            </a:pPr>
            <a:endParaRPr lang="el-GR" sz="2600" dirty="0"/>
          </a:p>
          <a:p>
            <a:pPr marL="82296" indent="0" algn="just">
              <a:buNone/>
            </a:pPr>
            <a:r>
              <a:rPr lang="el-GR" sz="2600" dirty="0" smtClean="0"/>
              <a:t>Αν υπάρχει αίσθηση των παλμών, τότε τα καταλληλότερα βότανα είναι το τίλιο και το </a:t>
            </a:r>
            <a:r>
              <a:rPr lang="en-GB" sz="2600" dirty="0" smtClean="0"/>
              <a:t>Dan Shen (Salvia miltiorrhiza). </a:t>
            </a:r>
          </a:p>
          <a:p>
            <a:pPr marL="82296" indent="0" algn="just">
              <a:buNone/>
            </a:pPr>
            <a:endParaRPr lang="en-GB" sz="2600" dirty="0"/>
          </a:p>
          <a:p>
            <a:pPr marL="82296" indent="0" algn="just">
              <a:buNone/>
            </a:pPr>
            <a:r>
              <a:rPr lang="el-GR" sz="2600" dirty="0" smtClean="0"/>
              <a:t>Σε περιπτώσεις κρίσεων πανικού, τότε το τίλιο και η βαλεριάνα είναι η μία επιλογή και  τίλιο με το παναγιόχορτο (</a:t>
            </a:r>
            <a:r>
              <a:rPr lang="en-GB" sz="2600" dirty="0" err="1" smtClean="0"/>
              <a:t>Leonorus</a:t>
            </a:r>
            <a:r>
              <a:rPr lang="en-GB" sz="2600" dirty="0" smtClean="0"/>
              <a:t> </a:t>
            </a:r>
            <a:r>
              <a:rPr lang="en-GB" sz="2600" dirty="0" err="1" smtClean="0"/>
              <a:t>cardiaca</a:t>
            </a:r>
            <a:r>
              <a:rPr lang="en-GB" sz="2600" dirty="0" smtClean="0"/>
              <a:t>). </a:t>
            </a:r>
            <a:endParaRPr lang="en-GB" sz="2600" dirty="0" smtClean="0"/>
          </a:p>
          <a:p>
            <a:pPr marL="82296" indent="0" algn="just">
              <a:buNone/>
            </a:pPr>
            <a:endParaRPr lang="en-GB" dirty="0"/>
          </a:p>
          <a:p>
            <a:pPr marL="82296" indent="0" algn="just">
              <a:buNone/>
            </a:pPr>
            <a:r>
              <a:rPr lang="el-GR" sz="2500" dirty="0" smtClean="0"/>
              <a:t>Μην παίρνετε το </a:t>
            </a:r>
            <a:r>
              <a:rPr lang="en-GB" sz="2500" dirty="0" smtClean="0"/>
              <a:t>Dan shen </a:t>
            </a:r>
            <a:r>
              <a:rPr lang="el-GR" sz="2500" dirty="0" smtClean="0"/>
              <a:t>σε συνδυασμό με αντιπηκτικά φάρμακα και κατά την διάρκεια της εγκυμοσύνης. Το παναγιόχορτο επίσης αντενδείκνυται κατά την διάρκεια της εγκυμοσύνης. </a:t>
            </a:r>
            <a:endParaRPr lang="en-GB" sz="2500" dirty="0" smtClean="0"/>
          </a:p>
        </p:txBody>
      </p:sp>
    </p:spTree>
    <p:extLst>
      <p:ext uri="{BB962C8B-B14F-4D97-AF65-F5344CB8AC3E}">
        <p14:creationId xmlns:p14="http://schemas.microsoft.com/office/powerpoint/2010/main" val="564295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Από το 1</a:t>
            </a:r>
            <a:r>
              <a:rPr lang="el-GR" baseline="30000" dirty="0" smtClean="0"/>
              <a:t>ο</a:t>
            </a:r>
            <a:r>
              <a:rPr lang="el-GR" dirty="0" smtClean="0"/>
              <a:t> τα φύλλα από το 2</a:t>
            </a:r>
            <a:r>
              <a:rPr lang="el-GR" baseline="30000" dirty="0" smtClean="0"/>
              <a:t>ο</a:t>
            </a:r>
            <a:r>
              <a:rPr lang="el-GR" dirty="0" smtClean="0"/>
              <a:t> τους βολβούς</a:t>
            </a:r>
            <a:endParaRPr lang="en-GB" dirty="0"/>
          </a:p>
        </p:txBody>
      </p:sp>
      <p:sp>
        <p:nvSpPr>
          <p:cNvPr id="3" name="Text Placeholder 2"/>
          <p:cNvSpPr>
            <a:spLocks noGrp="1"/>
          </p:cNvSpPr>
          <p:nvPr>
            <p:ph type="body" idx="1"/>
          </p:nvPr>
        </p:nvSpPr>
        <p:spPr>
          <a:xfrm>
            <a:off x="1043608" y="2476936"/>
            <a:ext cx="3136392" cy="481922"/>
          </a:xfrm>
        </p:spPr>
        <p:txBody>
          <a:bodyPr/>
          <a:lstStyle/>
          <a:p>
            <a:r>
              <a:rPr lang="el-GR" dirty="0" smtClean="0"/>
              <a:t>     </a:t>
            </a:r>
            <a:r>
              <a:rPr lang="en-GB" dirty="0" err="1" smtClean="0"/>
              <a:t>Gkingko</a:t>
            </a:r>
            <a:r>
              <a:rPr lang="en-GB" dirty="0" smtClean="0"/>
              <a:t> biloba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681" y="3140968"/>
            <a:ext cx="4133779" cy="3096344"/>
          </a:xfrm>
          <a:prstGeom prst="rect">
            <a:avLst/>
          </a:prstGeom>
          <a:ln>
            <a:noFill/>
          </a:ln>
          <a:effectLst>
            <a:softEdge rad="112500"/>
          </a:effectLst>
        </p:spPr>
      </p:pic>
      <p:sp>
        <p:nvSpPr>
          <p:cNvPr id="4" name="Text Placeholder 3"/>
          <p:cNvSpPr>
            <a:spLocks noGrp="1"/>
          </p:cNvSpPr>
          <p:nvPr>
            <p:ph type="body" sz="quarter" idx="3"/>
          </p:nvPr>
        </p:nvSpPr>
        <p:spPr>
          <a:xfrm>
            <a:off x="5220072" y="2504205"/>
            <a:ext cx="3136392" cy="427384"/>
          </a:xfrm>
        </p:spPr>
        <p:txBody>
          <a:bodyPr/>
          <a:lstStyle/>
          <a:p>
            <a:r>
              <a:rPr lang="el-GR" dirty="0" smtClean="0"/>
              <a:t>   </a:t>
            </a:r>
            <a:r>
              <a:rPr lang="en-GB" dirty="0" err="1" smtClean="0"/>
              <a:t>Zingiber</a:t>
            </a:r>
            <a:r>
              <a:rPr lang="en-GB" dirty="0" smtClean="0"/>
              <a:t> officinalis</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2958858"/>
            <a:ext cx="3456384" cy="3565862"/>
          </a:xfrm>
          <a:prstGeom prst="rect">
            <a:avLst/>
          </a:prstGeom>
          <a:ln>
            <a:noFill/>
          </a:ln>
          <a:effectLst>
            <a:softEdge rad="112500"/>
          </a:effectLst>
        </p:spPr>
      </p:pic>
    </p:spTree>
    <p:extLst>
      <p:ext uri="{BB962C8B-B14F-4D97-AF65-F5344CB8AC3E}">
        <p14:creationId xmlns:p14="http://schemas.microsoft.com/office/powerpoint/2010/main" val="2495788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Και τα 2 για την καρδιά, το ένα από την ανατολή το άλλο από τη δύση</a:t>
            </a:r>
            <a:endParaRPr lang="en-GB" dirty="0"/>
          </a:p>
        </p:txBody>
      </p:sp>
      <p:sp>
        <p:nvSpPr>
          <p:cNvPr id="3" name="Text Placeholder 2"/>
          <p:cNvSpPr>
            <a:spLocks noGrp="1"/>
          </p:cNvSpPr>
          <p:nvPr>
            <p:ph type="body" idx="1"/>
          </p:nvPr>
        </p:nvSpPr>
        <p:spPr>
          <a:xfrm>
            <a:off x="1331640" y="2436994"/>
            <a:ext cx="3136392" cy="445673"/>
          </a:xfrm>
        </p:spPr>
        <p:txBody>
          <a:bodyPr/>
          <a:lstStyle/>
          <a:p>
            <a:r>
              <a:rPr lang="el-GR" dirty="0" smtClean="0"/>
              <a:t>      </a:t>
            </a:r>
            <a:r>
              <a:rPr lang="en-GB" dirty="0" smtClean="0"/>
              <a:t>Salvia </a:t>
            </a:r>
            <a:r>
              <a:rPr lang="en-GB" dirty="0" err="1" smtClean="0"/>
              <a:t>miltiorrhiza</a:t>
            </a:r>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3" y="2996952"/>
            <a:ext cx="4326047" cy="3240360"/>
          </a:xfrm>
          <a:prstGeom prst="rect">
            <a:avLst/>
          </a:prstGeom>
          <a:ln>
            <a:noFill/>
          </a:ln>
          <a:effectLst>
            <a:softEdge rad="112500"/>
          </a:effectLst>
        </p:spPr>
      </p:pic>
      <p:sp>
        <p:nvSpPr>
          <p:cNvPr id="4" name="Text Placeholder 3"/>
          <p:cNvSpPr>
            <a:spLocks noGrp="1"/>
          </p:cNvSpPr>
          <p:nvPr>
            <p:ph type="body" sz="quarter" idx="3"/>
          </p:nvPr>
        </p:nvSpPr>
        <p:spPr>
          <a:xfrm>
            <a:off x="5423741" y="2461003"/>
            <a:ext cx="3337560" cy="397653"/>
          </a:xfrm>
        </p:spPr>
        <p:txBody>
          <a:bodyPr>
            <a:normAutofit lnSpcReduction="10000"/>
          </a:bodyPr>
          <a:lstStyle/>
          <a:p>
            <a:r>
              <a:rPr lang="en-GB" dirty="0" err="1" smtClean="0"/>
              <a:t>Leonorus</a:t>
            </a:r>
            <a:r>
              <a:rPr lang="en-GB" dirty="0" smtClean="0"/>
              <a:t> </a:t>
            </a:r>
            <a:r>
              <a:rPr lang="en-GB" dirty="0" err="1" smtClean="0"/>
              <a:t>cardiaca</a:t>
            </a:r>
            <a:endParaRPr lang="en-GB"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08104" y="2914130"/>
            <a:ext cx="2650988" cy="3539206"/>
          </a:xfrm>
          <a:prstGeom prst="rect">
            <a:avLst/>
          </a:prstGeom>
          <a:ln>
            <a:noFill/>
          </a:ln>
          <a:effectLst>
            <a:softEdge rad="112500"/>
          </a:effectLst>
        </p:spPr>
      </p:pic>
    </p:spTree>
    <p:extLst>
      <p:ext uri="{BB962C8B-B14F-4D97-AF65-F5344CB8AC3E}">
        <p14:creationId xmlns:p14="http://schemas.microsoft.com/office/powerpoint/2010/main" val="150386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85000" lnSpcReduction="20000"/>
          </a:bodyPr>
          <a:lstStyle/>
          <a:p>
            <a:pPr marL="82296" indent="0" algn="just">
              <a:buNone/>
            </a:pPr>
            <a:r>
              <a:rPr lang="el-GR" dirty="0"/>
              <a:t> </a:t>
            </a:r>
            <a:r>
              <a:rPr lang="el-GR" dirty="0" smtClean="0"/>
              <a:t>                          Κυκλοφορικό</a:t>
            </a:r>
            <a:endParaRPr lang="el-GR" dirty="0"/>
          </a:p>
          <a:p>
            <a:pPr marL="82296" indent="0" algn="just">
              <a:buNone/>
            </a:pPr>
            <a:endParaRPr lang="el-GR" dirty="0"/>
          </a:p>
          <a:p>
            <a:pPr marL="82296" indent="0" algn="just">
              <a:buNone/>
            </a:pPr>
            <a:r>
              <a:rPr lang="en-GB" dirty="0" smtClean="0"/>
              <a:t>    </a:t>
            </a:r>
            <a:r>
              <a:rPr lang="el-GR" dirty="0" smtClean="0"/>
              <a:t>Σε περιπτώσεις </a:t>
            </a:r>
            <a:r>
              <a:rPr lang="el-GR" u="sng" dirty="0" smtClean="0"/>
              <a:t>φτωχής κυκλοφορίας (κρύα χέρια ή πόδια) </a:t>
            </a:r>
            <a:r>
              <a:rPr lang="el-GR" dirty="0" smtClean="0"/>
              <a:t>τότε το </a:t>
            </a:r>
            <a:r>
              <a:rPr lang="el-GR" i="1" dirty="0" smtClean="0"/>
              <a:t>πιπέρι καγιέν (τσίλι – μπούκοβο) </a:t>
            </a:r>
            <a:r>
              <a:rPr lang="el-GR" dirty="0" smtClean="0"/>
              <a:t>είναι καλό να προστίθεται στα φαγητά. Από βότανα το </a:t>
            </a:r>
            <a:r>
              <a:rPr lang="el-GR" i="1" dirty="0" smtClean="0"/>
              <a:t>βιμπούρνο (</a:t>
            </a:r>
            <a:r>
              <a:rPr lang="en-GB" i="1" dirty="0" smtClean="0"/>
              <a:t>Viburnum opulus)</a:t>
            </a:r>
            <a:r>
              <a:rPr lang="en-GB" dirty="0" smtClean="0"/>
              <a:t> </a:t>
            </a:r>
            <a:r>
              <a:rPr lang="el-GR" dirty="0" smtClean="0"/>
              <a:t>και το </a:t>
            </a:r>
            <a:r>
              <a:rPr lang="el-GR" i="1" dirty="0" smtClean="0"/>
              <a:t>ξανθόξυλο (</a:t>
            </a:r>
            <a:r>
              <a:rPr lang="en-GB" i="1" dirty="0" smtClean="0"/>
              <a:t>Zanthoxylum americanum).</a:t>
            </a:r>
          </a:p>
          <a:p>
            <a:pPr marL="82296" indent="0" algn="just">
              <a:buNone/>
            </a:pPr>
            <a:endParaRPr lang="en-GB" dirty="0"/>
          </a:p>
          <a:p>
            <a:pPr marL="82296" indent="0" algn="just">
              <a:buNone/>
            </a:pPr>
            <a:r>
              <a:rPr lang="en-GB" dirty="0" smtClean="0"/>
              <a:t>   </a:t>
            </a:r>
            <a:r>
              <a:rPr lang="el-GR" dirty="0" smtClean="0"/>
              <a:t>Σε περιπτώσεις </a:t>
            </a:r>
            <a:r>
              <a:rPr lang="el-GR" u="sng" dirty="0" smtClean="0"/>
              <a:t>χιονίστρας</a:t>
            </a:r>
            <a:r>
              <a:rPr lang="el-GR" dirty="0" smtClean="0"/>
              <a:t> τότε προσθέτουμε </a:t>
            </a:r>
            <a:r>
              <a:rPr lang="el-GR" i="1" dirty="0" smtClean="0"/>
              <a:t>λεμόνι</a:t>
            </a:r>
            <a:r>
              <a:rPr lang="el-GR" dirty="0" smtClean="0"/>
              <a:t> και </a:t>
            </a:r>
            <a:r>
              <a:rPr lang="el-GR" i="1" dirty="0" smtClean="0"/>
              <a:t>τζίντζερ</a:t>
            </a:r>
            <a:r>
              <a:rPr lang="el-GR" dirty="0" smtClean="0"/>
              <a:t> στη διατροφή μας και από βότανα την </a:t>
            </a:r>
            <a:r>
              <a:rPr lang="el-GR" i="1" dirty="0" smtClean="0"/>
              <a:t>εχινάκια</a:t>
            </a:r>
            <a:r>
              <a:rPr lang="el-GR" dirty="0" smtClean="0"/>
              <a:t>. Τοπικά στις χιονίστρες κάνουμε καταπλάσματα με τριμμένο </a:t>
            </a:r>
            <a:r>
              <a:rPr lang="el-GR" i="1" dirty="0" smtClean="0"/>
              <a:t>τζίντζερ, αδιάλυτο χυμό φρέσκου λεμονιού και εχινάκια</a:t>
            </a:r>
            <a:r>
              <a:rPr lang="el-GR" dirty="0" smtClean="0"/>
              <a:t>. (Αν ανοίξει η φουσκάλα συνεχίζουμε την θεραπεία, απλά θα τσιμπάει λίγο στην επαφή. </a:t>
            </a:r>
            <a:endParaRPr lang="el-GR" dirty="0"/>
          </a:p>
        </p:txBody>
      </p:sp>
    </p:spTree>
    <p:extLst>
      <p:ext uri="{BB962C8B-B14F-4D97-AF65-F5344CB8AC3E}">
        <p14:creationId xmlns:p14="http://schemas.microsoft.com/office/powerpoint/2010/main" val="1019883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a:t>
            </a:r>
            <a:r>
              <a:rPr lang="el-GR" dirty="0" err="1" smtClean="0"/>
              <a:t>σολανώδες</a:t>
            </a:r>
            <a:r>
              <a:rPr lang="el-GR" dirty="0" smtClean="0"/>
              <a:t> και μια μαργαρίτα</a:t>
            </a:r>
            <a:endParaRPr lang="en-GB" dirty="0"/>
          </a:p>
        </p:txBody>
      </p:sp>
      <p:sp>
        <p:nvSpPr>
          <p:cNvPr id="3" name="Text Placeholder 2"/>
          <p:cNvSpPr>
            <a:spLocks noGrp="1"/>
          </p:cNvSpPr>
          <p:nvPr>
            <p:ph type="body" idx="1"/>
          </p:nvPr>
        </p:nvSpPr>
        <p:spPr>
          <a:xfrm>
            <a:off x="1247812" y="2425552"/>
            <a:ext cx="3136392" cy="427384"/>
          </a:xfrm>
        </p:spPr>
        <p:txBody>
          <a:bodyPr/>
          <a:lstStyle/>
          <a:p>
            <a:r>
              <a:rPr lang="en-GB" dirty="0" smtClean="0"/>
              <a:t>Capsicum </a:t>
            </a:r>
            <a:r>
              <a:rPr lang="en-GB" dirty="0" err="1" smtClean="0"/>
              <a:t>anuum</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322" y="3217712"/>
            <a:ext cx="4239896" cy="3163615"/>
          </a:xfrm>
          <a:prstGeom prst="rect">
            <a:avLst/>
          </a:prstGeom>
          <a:ln>
            <a:noFill/>
          </a:ln>
          <a:effectLst>
            <a:softEdge rad="112500"/>
          </a:effectLst>
        </p:spPr>
      </p:pic>
      <p:sp>
        <p:nvSpPr>
          <p:cNvPr id="4" name="Text Placeholder 3"/>
          <p:cNvSpPr>
            <a:spLocks noGrp="1"/>
          </p:cNvSpPr>
          <p:nvPr>
            <p:ph type="body" sz="quarter" idx="3"/>
          </p:nvPr>
        </p:nvSpPr>
        <p:spPr>
          <a:xfrm>
            <a:off x="5220072" y="2425552"/>
            <a:ext cx="3136392" cy="427384"/>
          </a:xfrm>
        </p:spPr>
        <p:txBody>
          <a:bodyPr/>
          <a:lstStyle/>
          <a:p>
            <a:r>
              <a:rPr lang="en-GB" dirty="0" smtClean="0"/>
              <a:t>Calendula officinalis</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5" y="3238536"/>
            <a:ext cx="4055339" cy="2998775"/>
          </a:xfrm>
          <a:prstGeom prst="rect">
            <a:avLst/>
          </a:prstGeom>
          <a:ln>
            <a:noFill/>
          </a:ln>
          <a:effectLst>
            <a:softEdge rad="112500"/>
          </a:effectLst>
        </p:spPr>
      </p:pic>
    </p:spTree>
    <p:extLst>
      <p:ext uri="{BB962C8B-B14F-4D97-AF65-F5344CB8AC3E}">
        <p14:creationId xmlns:p14="http://schemas.microsoft.com/office/powerpoint/2010/main" val="77586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85000" lnSpcReduction="20000"/>
          </a:bodyPr>
          <a:lstStyle/>
          <a:p>
            <a:pPr marL="82296" indent="0" algn="just">
              <a:buNone/>
            </a:pPr>
            <a:r>
              <a:rPr lang="el-GR" dirty="0"/>
              <a:t> </a:t>
            </a:r>
            <a:r>
              <a:rPr lang="el-GR" dirty="0" smtClean="0"/>
              <a:t>                          Κυκλοφορικό</a:t>
            </a:r>
            <a:endParaRPr lang="el-GR" dirty="0"/>
          </a:p>
          <a:p>
            <a:pPr marL="82296" indent="0" algn="just">
              <a:buNone/>
            </a:pPr>
            <a:endParaRPr lang="el-GR" dirty="0"/>
          </a:p>
          <a:p>
            <a:pPr marL="82296" indent="0" algn="just">
              <a:buNone/>
            </a:pPr>
            <a:r>
              <a:rPr lang="en-GB" dirty="0" smtClean="0"/>
              <a:t>    </a:t>
            </a:r>
            <a:r>
              <a:rPr lang="el-GR" dirty="0" smtClean="0"/>
              <a:t>Σε περιπτώσεις </a:t>
            </a:r>
            <a:r>
              <a:rPr lang="el-GR" u="sng" dirty="0" smtClean="0"/>
              <a:t>κιρσών</a:t>
            </a:r>
            <a:r>
              <a:rPr lang="el-GR" dirty="0" smtClean="0"/>
              <a:t> τότε τοπικά βάζουμε </a:t>
            </a:r>
            <a:r>
              <a:rPr lang="el-GR" i="1" dirty="0" smtClean="0"/>
              <a:t>αμαμελίδα</a:t>
            </a:r>
            <a:r>
              <a:rPr lang="el-GR" dirty="0" smtClean="0"/>
              <a:t> και </a:t>
            </a:r>
            <a:r>
              <a:rPr lang="el-GR" i="1" dirty="0" smtClean="0"/>
              <a:t>καλέντουλα</a:t>
            </a:r>
            <a:r>
              <a:rPr lang="el-GR" dirty="0" smtClean="0"/>
              <a:t>. Μία άλλη επιλογή είναι η </a:t>
            </a:r>
            <a:r>
              <a:rPr lang="el-GR" i="1" dirty="0" smtClean="0"/>
              <a:t>αχίλλεια</a:t>
            </a:r>
            <a:r>
              <a:rPr lang="el-GR" dirty="0" smtClean="0"/>
              <a:t>. </a:t>
            </a:r>
            <a:endParaRPr lang="en-GB" i="1" dirty="0" smtClean="0"/>
          </a:p>
          <a:p>
            <a:pPr marL="82296" indent="0" algn="just">
              <a:buNone/>
            </a:pPr>
            <a:endParaRPr lang="en-GB" dirty="0"/>
          </a:p>
          <a:p>
            <a:pPr marL="82296" indent="0" algn="just">
              <a:buNone/>
            </a:pPr>
            <a:r>
              <a:rPr lang="en-GB" dirty="0" smtClean="0"/>
              <a:t>   </a:t>
            </a:r>
            <a:r>
              <a:rPr lang="el-GR" dirty="0" smtClean="0"/>
              <a:t>Σε περιπτώσεις </a:t>
            </a:r>
            <a:r>
              <a:rPr lang="el-GR" u="sng" dirty="0" smtClean="0"/>
              <a:t>αιμορροΐδων</a:t>
            </a:r>
            <a:r>
              <a:rPr lang="el-GR" dirty="0" smtClean="0"/>
              <a:t>, τότε τοπικά βάζουμε </a:t>
            </a:r>
            <a:r>
              <a:rPr lang="el-GR" i="1" dirty="0" smtClean="0"/>
              <a:t>αμαμελίδα</a:t>
            </a:r>
            <a:r>
              <a:rPr lang="el-GR" dirty="0" smtClean="0"/>
              <a:t>, </a:t>
            </a:r>
            <a:r>
              <a:rPr lang="el-GR" i="1" dirty="0" smtClean="0"/>
              <a:t>ζοχαδόχορτο</a:t>
            </a:r>
            <a:r>
              <a:rPr lang="en-GB" i="1" dirty="0" smtClean="0"/>
              <a:t> (Ranunculus ficaria)</a:t>
            </a:r>
            <a:r>
              <a:rPr lang="el-GR" dirty="0" smtClean="0"/>
              <a:t>, </a:t>
            </a:r>
            <a:r>
              <a:rPr lang="el-GR" i="1" dirty="0" smtClean="0"/>
              <a:t>κόκκινη βελανιδιά </a:t>
            </a:r>
            <a:r>
              <a:rPr lang="el-GR" dirty="0" smtClean="0"/>
              <a:t>και </a:t>
            </a:r>
            <a:r>
              <a:rPr lang="el-GR" i="1" dirty="0" smtClean="0"/>
              <a:t>καλέντουλα</a:t>
            </a:r>
            <a:r>
              <a:rPr lang="el-GR" dirty="0" smtClean="0"/>
              <a:t>. </a:t>
            </a:r>
          </a:p>
          <a:p>
            <a:pPr marL="82296" indent="0" algn="just">
              <a:buNone/>
            </a:pPr>
            <a:endParaRPr lang="el-GR" dirty="0" smtClean="0"/>
          </a:p>
          <a:p>
            <a:pPr marL="82296" indent="0" algn="just">
              <a:buNone/>
            </a:pPr>
            <a:r>
              <a:rPr lang="el-GR" dirty="0" smtClean="0"/>
              <a:t>Όταν υπάρχει και πρόβλημα </a:t>
            </a:r>
            <a:r>
              <a:rPr lang="el-GR" u="sng" dirty="0" smtClean="0"/>
              <a:t>δυσκοιλιότητας</a:t>
            </a:r>
            <a:r>
              <a:rPr lang="el-GR" dirty="0" smtClean="0"/>
              <a:t> παίρνουμε εσωτερικά </a:t>
            </a:r>
            <a:r>
              <a:rPr lang="en-GB" i="1" dirty="0" smtClean="0"/>
              <a:t>slippery elm (Ulmus rubra) </a:t>
            </a:r>
            <a:r>
              <a:rPr lang="el-GR" dirty="0" smtClean="0"/>
              <a:t>και </a:t>
            </a:r>
            <a:r>
              <a:rPr lang="el-GR" i="1" dirty="0" smtClean="0"/>
              <a:t>ψύλλιο</a:t>
            </a:r>
            <a:r>
              <a:rPr lang="el-GR" dirty="0" smtClean="0"/>
              <a:t> </a:t>
            </a:r>
            <a:r>
              <a:rPr lang="el-GR" i="1" dirty="0" smtClean="0"/>
              <a:t>(</a:t>
            </a:r>
            <a:r>
              <a:rPr lang="en-GB" i="1" dirty="0" smtClean="0"/>
              <a:t>Plantago psyllium). </a:t>
            </a:r>
            <a:r>
              <a:rPr lang="el-GR" dirty="0" smtClean="0"/>
              <a:t>Επίσης κοιτάξτε στην ενότητα δυσκοιλιότητας στο γαστρεντερικό σύστημα. </a:t>
            </a:r>
            <a:endParaRPr lang="el-GR" dirty="0"/>
          </a:p>
        </p:txBody>
      </p:sp>
    </p:spTree>
    <p:extLst>
      <p:ext uri="{BB962C8B-B14F-4D97-AF65-F5344CB8AC3E}">
        <p14:creationId xmlns:p14="http://schemas.microsoft.com/office/powerpoint/2010/main" val="2237590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Δύο διαφορετικοί θάμνοι</a:t>
            </a:r>
            <a:endParaRPr lang="en-GB" dirty="0"/>
          </a:p>
        </p:txBody>
      </p:sp>
      <p:sp>
        <p:nvSpPr>
          <p:cNvPr id="3" name="Text Placeholder 2"/>
          <p:cNvSpPr>
            <a:spLocks noGrp="1"/>
          </p:cNvSpPr>
          <p:nvPr>
            <p:ph type="body" idx="1"/>
          </p:nvPr>
        </p:nvSpPr>
        <p:spPr>
          <a:xfrm>
            <a:off x="971600" y="2497560"/>
            <a:ext cx="3136392" cy="427384"/>
          </a:xfrm>
        </p:spPr>
        <p:txBody>
          <a:bodyPr/>
          <a:lstStyle/>
          <a:p>
            <a:r>
              <a:rPr lang="en-GB" dirty="0" err="1" smtClean="0"/>
              <a:t>Hamamelis</a:t>
            </a:r>
            <a:r>
              <a:rPr lang="en-GB" dirty="0" smtClean="0"/>
              <a:t> </a:t>
            </a:r>
            <a:r>
              <a:rPr lang="en-GB" dirty="0" err="1" smtClean="0"/>
              <a:t>virginiana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2625" y="3210616"/>
            <a:ext cx="3840891" cy="3242720"/>
          </a:xfrm>
          <a:prstGeom prst="rect">
            <a:avLst/>
          </a:prstGeom>
          <a:ln>
            <a:noFill/>
          </a:ln>
          <a:effectLst>
            <a:softEdge rad="112500"/>
          </a:effectLst>
        </p:spPr>
      </p:pic>
      <p:sp>
        <p:nvSpPr>
          <p:cNvPr id="4" name="Text Placeholder 3"/>
          <p:cNvSpPr>
            <a:spLocks noGrp="1"/>
          </p:cNvSpPr>
          <p:nvPr>
            <p:ph type="body" sz="quarter" idx="3"/>
          </p:nvPr>
        </p:nvSpPr>
        <p:spPr>
          <a:xfrm>
            <a:off x="5641811" y="2420888"/>
            <a:ext cx="3136392" cy="499392"/>
          </a:xfrm>
        </p:spPr>
        <p:txBody>
          <a:bodyPr/>
          <a:lstStyle/>
          <a:p>
            <a:r>
              <a:rPr lang="en-GB" dirty="0" smtClean="0"/>
              <a:t>Viburnum </a:t>
            </a:r>
            <a:r>
              <a:rPr lang="en-GB" dirty="0" err="1" smtClean="0"/>
              <a:t>opulus</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55013" y="3210616"/>
            <a:ext cx="4323627" cy="3242720"/>
          </a:xfrm>
          <a:prstGeom prst="rect">
            <a:avLst/>
          </a:prstGeom>
          <a:ln>
            <a:noFill/>
          </a:ln>
          <a:effectLst>
            <a:softEdge rad="112500"/>
          </a:effectLst>
        </p:spPr>
      </p:pic>
    </p:spTree>
    <p:extLst>
      <p:ext uri="{BB962C8B-B14F-4D97-AF65-F5344CB8AC3E}">
        <p14:creationId xmlns:p14="http://schemas.microsoft.com/office/powerpoint/2010/main" val="2169015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Από το </a:t>
            </a:r>
            <a:r>
              <a:rPr lang="el-GR" dirty="0" err="1" smtClean="0"/>
              <a:t>πρωτο</a:t>
            </a:r>
            <a:r>
              <a:rPr lang="el-GR" dirty="0" smtClean="0"/>
              <a:t> τα ριζίδια από το 2</a:t>
            </a:r>
            <a:r>
              <a:rPr lang="el-GR" baseline="30000" dirty="0" smtClean="0"/>
              <a:t>ο</a:t>
            </a:r>
            <a:r>
              <a:rPr lang="el-GR" dirty="0" smtClean="0"/>
              <a:t> τις φλούδες των σπόρων του</a:t>
            </a:r>
            <a:endParaRPr lang="en-GB" dirty="0"/>
          </a:p>
        </p:txBody>
      </p:sp>
      <p:sp>
        <p:nvSpPr>
          <p:cNvPr id="3" name="Text Placeholder 2"/>
          <p:cNvSpPr>
            <a:spLocks noGrp="1"/>
          </p:cNvSpPr>
          <p:nvPr>
            <p:ph type="body" idx="1"/>
          </p:nvPr>
        </p:nvSpPr>
        <p:spPr>
          <a:xfrm>
            <a:off x="1835696" y="2243200"/>
            <a:ext cx="3136392" cy="499392"/>
          </a:xfrm>
        </p:spPr>
        <p:txBody>
          <a:bodyPr/>
          <a:lstStyle/>
          <a:p>
            <a:r>
              <a:rPr lang="en-GB" dirty="0" err="1" smtClean="0"/>
              <a:t>Ranunculus</a:t>
            </a:r>
            <a:r>
              <a:rPr lang="en-GB" dirty="0" smtClean="0"/>
              <a:t> </a:t>
            </a:r>
            <a:r>
              <a:rPr lang="en-GB" dirty="0" err="1" smtClean="0"/>
              <a:t>ficaria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2828389"/>
            <a:ext cx="3528392" cy="3768964"/>
          </a:xfrm>
          <a:prstGeom prst="rect">
            <a:avLst/>
          </a:prstGeom>
          <a:ln>
            <a:noFill/>
          </a:ln>
          <a:effectLst>
            <a:softEdge rad="112500"/>
          </a:effectLst>
        </p:spPr>
      </p:pic>
      <p:sp>
        <p:nvSpPr>
          <p:cNvPr id="4" name="Text Placeholder 3"/>
          <p:cNvSpPr>
            <a:spLocks noGrp="1"/>
          </p:cNvSpPr>
          <p:nvPr>
            <p:ph type="body" sz="quarter" idx="3"/>
          </p:nvPr>
        </p:nvSpPr>
        <p:spPr>
          <a:xfrm>
            <a:off x="5641812" y="2243200"/>
            <a:ext cx="3136392" cy="499392"/>
          </a:xfrm>
        </p:spPr>
        <p:txBody>
          <a:bodyPr/>
          <a:lstStyle/>
          <a:p>
            <a:r>
              <a:rPr lang="el-GR" dirty="0" smtClean="0"/>
              <a:t>   </a:t>
            </a:r>
            <a:r>
              <a:rPr lang="en-GB" dirty="0" err="1" smtClean="0"/>
              <a:t>Plantago</a:t>
            </a:r>
            <a:r>
              <a:rPr lang="en-GB" dirty="0" smtClean="0"/>
              <a:t> psyllium</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13400" y="2855240"/>
            <a:ext cx="2807826" cy="3729369"/>
          </a:xfrm>
          <a:prstGeom prst="rect">
            <a:avLst/>
          </a:prstGeom>
          <a:ln>
            <a:noFill/>
          </a:ln>
          <a:effectLst>
            <a:softEdge rad="112500"/>
          </a:effectLst>
        </p:spPr>
      </p:pic>
    </p:spTree>
    <p:extLst>
      <p:ext uri="{BB962C8B-B14F-4D97-AF65-F5344CB8AC3E}">
        <p14:creationId xmlns:p14="http://schemas.microsoft.com/office/powerpoint/2010/main" val="2639414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Παραδείγματα ασθενειών στο σπίτι μας</a:t>
            </a:r>
            <a:endParaRPr lang="en-GB" dirty="0"/>
          </a:p>
        </p:txBody>
      </p:sp>
      <p:sp>
        <p:nvSpPr>
          <p:cNvPr id="3" name="Content Placeholder 2"/>
          <p:cNvSpPr>
            <a:spLocks noGrp="1"/>
          </p:cNvSpPr>
          <p:nvPr>
            <p:ph sz="half" idx="1"/>
          </p:nvPr>
        </p:nvSpPr>
        <p:spPr>
          <a:xfrm>
            <a:off x="611561" y="2438400"/>
            <a:ext cx="3960440" cy="3657601"/>
          </a:xfrm>
        </p:spPr>
        <p:txBody>
          <a:bodyPr>
            <a:normAutofit fontScale="92500" lnSpcReduction="10000"/>
          </a:bodyPr>
          <a:lstStyle/>
          <a:p>
            <a:pPr marL="0" indent="0">
              <a:buNone/>
            </a:pPr>
            <a:r>
              <a:rPr lang="el-GR" dirty="0" smtClean="0"/>
              <a:t>Εδώ και χρόνια έχει εμφανιστεί στα πόδια μας φλεβίτιδα, η οποία δεν είναι καλαίσθητη. Το τελευταίο χρόνο έχει αρχίσει να γίνεται μόνιμο πρόβλημα οι αιμορροΐδες. </a:t>
            </a:r>
          </a:p>
          <a:p>
            <a:pPr>
              <a:buFont typeface="Arial" panose="020B0604020202020204" pitchFamily="34" charset="0"/>
              <a:buChar char="•"/>
            </a:pPr>
            <a:r>
              <a:rPr lang="el-GR" dirty="0" smtClean="0"/>
              <a:t>Τι αλλαγές κάνουμε στην διατροφή και στον τρόπο ζωής μας?</a:t>
            </a:r>
          </a:p>
          <a:p>
            <a:pPr>
              <a:buFont typeface="Arial" panose="020B0604020202020204" pitchFamily="34" charset="0"/>
              <a:buChar char="•"/>
            </a:pPr>
            <a:r>
              <a:rPr lang="el-GR" dirty="0" smtClean="0"/>
              <a:t>Τι βοτανικά σκευάσματα ετοιμάζουμε?</a:t>
            </a:r>
            <a:endParaRPr lang="en-GB" dirty="0"/>
          </a:p>
        </p:txBody>
      </p:sp>
      <p:sp>
        <p:nvSpPr>
          <p:cNvPr id="4" name="Content Placeholder 3"/>
          <p:cNvSpPr>
            <a:spLocks noGrp="1"/>
          </p:cNvSpPr>
          <p:nvPr>
            <p:ph sz="half" idx="2"/>
          </p:nvPr>
        </p:nvSpPr>
        <p:spPr>
          <a:xfrm>
            <a:off x="4572000" y="2438400"/>
            <a:ext cx="4206203" cy="4086944"/>
          </a:xfrm>
        </p:spPr>
        <p:txBody>
          <a:bodyPr>
            <a:normAutofit fontScale="92500" lnSpcReduction="10000"/>
          </a:bodyPr>
          <a:lstStyle/>
          <a:p>
            <a:pPr marL="0" indent="0">
              <a:buNone/>
            </a:pPr>
            <a:r>
              <a:rPr lang="el-GR" dirty="0" smtClean="0"/>
              <a:t>Το κρύο δεν είναι σύντροφός μας. Το χειμώνα κρυώνουμε σχεδόν συνέχεια. Ντυνόμαστε πολύ από τη κορφή ως τα νύχια και πολλές φορές μουδιάζουν και καίνε τα χέρια και τα πόδια μας, μάλλον από το κρύο. Το βράδυ κοιμόμαστε με πιτζάμες και σκεπαζόμαστε με 1 κουβέρτα και 1 πάπλωμα. </a:t>
            </a:r>
          </a:p>
          <a:p>
            <a:pPr>
              <a:buFont typeface="Arial" panose="020B0604020202020204" pitchFamily="34" charset="0"/>
              <a:buChar char="•"/>
            </a:pPr>
            <a:r>
              <a:rPr lang="el-GR" dirty="0"/>
              <a:t>Τι αλλαγές κάνουμε στην διατροφή και στον τρόπο ζωής μας?</a:t>
            </a:r>
          </a:p>
          <a:p>
            <a:pPr>
              <a:buFont typeface="Arial" panose="020B0604020202020204" pitchFamily="34" charset="0"/>
              <a:buChar char="•"/>
            </a:pPr>
            <a:r>
              <a:rPr lang="el-GR" dirty="0"/>
              <a:t>Τι βοτανικά σκευάσματα ετοιμάζουμε?</a:t>
            </a:r>
            <a:endParaRPr lang="en-GB" dirty="0"/>
          </a:p>
          <a:p>
            <a:pPr marL="0" indent="0">
              <a:buNone/>
            </a:pPr>
            <a:endParaRPr lang="en-GB" dirty="0"/>
          </a:p>
        </p:txBody>
      </p:sp>
    </p:spTree>
    <p:extLst>
      <p:ext uri="{BB962C8B-B14F-4D97-AF65-F5344CB8AC3E}">
        <p14:creationId xmlns:p14="http://schemas.microsoft.com/office/powerpoint/2010/main" val="420385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l-GR" sz="2600" u="sng" dirty="0" smtClean="0"/>
              <a:t>Αναπνευστικό</a:t>
            </a:r>
          </a:p>
          <a:p>
            <a:pPr marL="82296" indent="0">
              <a:buNone/>
            </a:pPr>
            <a:endParaRPr lang="el-GR" u="sng" dirty="0" smtClean="0"/>
          </a:p>
          <a:p>
            <a:pPr marL="82296" indent="0" algn="just">
              <a:buNone/>
            </a:pPr>
            <a:r>
              <a:rPr lang="el-GR" sz="2200" dirty="0" smtClean="0"/>
              <a:t>    Σε φλεγμονές του αναπνευστικού ενισχύουμε τη δράση του ανοσοποιητικού με </a:t>
            </a:r>
            <a:r>
              <a:rPr lang="el-GR" sz="2200" i="1" dirty="0" smtClean="0"/>
              <a:t>Εχινάκια</a:t>
            </a:r>
            <a:r>
              <a:rPr lang="el-GR" sz="2200" dirty="0" smtClean="0"/>
              <a:t> ή τη </a:t>
            </a:r>
            <a:r>
              <a:rPr lang="el-GR" sz="2200" i="1" dirty="0" smtClean="0"/>
              <a:t>Βαπτίσια</a:t>
            </a:r>
            <a:r>
              <a:rPr lang="el-GR" sz="2200" dirty="0" smtClean="0"/>
              <a:t> και συμπληρώνουμε με προσαρμογόνα βότανα  ( π.χ. </a:t>
            </a:r>
            <a:r>
              <a:rPr lang="el-GR" sz="2200" i="1" dirty="0" smtClean="0"/>
              <a:t>Αστράγαλος</a:t>
            </a:r>
            <a:r>
              <a:rPr lang="el-GR" sz="2200" dirty="0" smtClean="0"/>
              <a:t>), για χρόνιες παθήσεις. </a:t>
            </a:r>
          </a:p>
          <a:p>
            <a:pPr marL="82296" indent="0" algn="just">
              <a:buNone/>
            </a:pPr>
            <a:r>
              <a:rPr lang="el-GR" sz="2200" dirty="0"/>
              <a:t> </a:t>
            </a:r>
            <a:r>
              <a:rPr lang="el-GR" sz="2200" dirty="0" smtClean="0"/>
              <a:t> </a:t>
            </a:r>
          </a:p>
          <a:p>
            <a:pPr marL="82296" indent="0" algn="just">
              <a:buNone/>
            </a:pPr>
            <a:r>
              <a:rPr lang="el-GR" sz="2200" dirty="0"/>
              <a:t> </a:t>
            </a:r>
            <a:r>
              <a:rPr lang="el-GR" sz="2200" dirty="0" smtClean="0"/>
              <a:t>   Ανάλογα με ποια μέρη του οργανισμού έχουν επηρεαστεί με τη φλεγμονή διαλέγουμε τα καταλληλότερα βότανα από τις επόμενες λίστες.  </a:t>
            </a:r>
          </a:p>
          <a:p>
            <a:endParaRPr lang="en-GB" dirty="0"/>
          </a:p>
        </p:txBody>
      </p:sp>
    </p:spTree>
    <p:extLst>
      <p:ext uri="{BB962C8B-B14F-4D97-AF65-F5344CB8AC3E}">
        <p14:creationId xmlns:p14="http://schemas.microsoft.com/office/powerpoint/2010/main" val="184401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Βοτανική Ιατρική</a:t>
            </a:r>
            <a:endParaRPr lang="en-GB" dirty="0"/>
          </a:p>
        </p:txBody>
      </p:sp>
      <p:sp>
        <p:nvSpPr>
          <p:cNvPr id="3" name="Subtitle 2"/>
          <p:cNvSpPr>
            <a:spLocks noGrp="1"/>
          </p:cNvSpPr>
          <p:nvPr>
            <p:ph type="subTitle" idx="1"/>
          </p:nvPr>
        </p:nvSpPr>
        <p:spPr/>
        <p:txBody>
          <a:bodyPr/>
          <a:lstStyle/>
          <a:p>
            <a:r>
              <a:rPr lang="el-GR" dirty="0" smtClean="0"/>
              <a:t>Φτιάχνοντας σκευάσματα</a:t>
            </a:r>
            <a:endParaRPr lang="en-GB" dirty="0"/>
          </a:p>
        </p:txBody>
      </p:sp>
    </p:spTree>
    <p:extLst>
      <p:ext uri="{BB962C8B-B14F-4D97-AF65-F5344CB8AC3E}">
        <p14:creationId xmlns:p14="http://schemas.microsoft.com/office/powerpoint/2010/main" val="395240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Κομπρέσες</a:t>
            </a:r>
            <a:endParaRPr lang="en-GB" dirty="0"/>
          </a:p>
        </p:txBody>
      </p:sp>
      <p:sp>
        <p:nvSpPr>
          <p:cNvPr id="3" name="Content Placeholder 2"/>
          <p:cNvSpPr>
            <a:spLocks noGrp="1"/>
          </p:cNvSpPr>
          <p:nvPr>
            <p:ph idx="1"/>
          </p:nvPr>
        </p:nvSpPr>
        <p:spPr/>
        <p:txBody>
          <a:bodyPr>
            <a:normAutofit/>
          </a:bodyPr>
          <a:lstStyle/>
          <a:p>
            <a:r>
              <a:rPr lang="el-GR" dirty="0" smtClean="0"/>
              <a:t>15γρ. Χαμομήλι (ή άλλο βότανο)</a:t>
            </a:r>
          </a:p>
          <a:p>
            <a:r>
              <a:rPr lang="el-GR" dirty="0" smtClean="0"/>
              <a:t>2 λίτρα βραστό νερό</a:t>
            </a:r>
          </a:p>
          <a:p>
            <a:endParaRPr lang="el-GR" dirty="0" smtClean="0"/>
          </a:p>
          <a:p>
            <a:endParaRPr lang="el-GR" dirty="0" smtClean="0"/>
          </a:p>
          <a:p>
            <a:endParaRPr lang="el-GR" dirty="0" smtClean="0"/>
          </a:p>
          <a:p>
            <a:endParaRPr lang="el-GR" dirty="0" smtClean="0"/>
          </a:p>
          <a:p>
            <a:pPr>
              <a:buNone/>
            </a:pPr>
            <a:r>
              <a:rPr lang="el-GR" dirty="0" smtClean="0"/>
              <a:t>Τα αφήνουμε για 20΄-30’ και μετά αρχίζουμε να βάζουμε τις κομπρέσες</a:t>
            </a:r>
            <a:endParaRPr lang="en-GB" dirty="0"/>
          </a:p>
        </p:txBody>
      </p:sp>
    </p:spTree>
    <p:extLst>
      <p:ext uri="{BB962C8B-B14F-4D97-AF65-F5344CB8AC3E}">
        <p14:creationId xmlns:p14="http://schemas.microsoft.com/office/powerpoint/2010/main" val="728937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Κομπρέσες</a:t>
            </a:r>
            <a:endParaRPr lang="en-GB" dirty="0"/>
          </a:p>
        </p:txBody>
      </p:sp>
      <p:sp>
        <p:nvSpPr>
          <p:cNvPr id="3" name="Content Placeholder 2"/>
          <p:cNvSpPr>
            <a:spLocks noGrp="1"/>
          </p:cNvSpPr>
          <p:nvPr>
            <p:ph idx="1"/>
          </p:nvPr>
        </p:nvSpPr>
        <p:spPr/>
        <p:txBody>
          <a:bodyPr>
            <a:normAutofit fontScale="92500" lnSpcReduction="10000"/>
          </a:bodyPr>
          <a:lstStyle/>
          <a:p>
            <a:pPr marL="82296" indent="0">
              <a:buNone/>
            </a:pPr>
            <a:r>
              <a:rPr lang="el-GR" dirty="0"/>
              <a:t> </a:t>
            </a:r>
            <a:r>
              <a:rPr lang="el-GR" dirty="0" smtClean="0"/>
              <a:t>- Για φλεγμονές: φασκόμηλο, καλέντουλα, χαμομήλι, λεβάντα</a:t>
            </a:r>
          </a:p>
          <a:p>
            <a:pPr marL="82296" indent="0">
              <a:buNone/>
            </a:pPr>
            <a:endParaRPr lang="el-GR" dirty="0" smtClean="0"/>
          </a:p>
          <a:p>
            <a:pPr marL="82296" indent="0">
              <a:buNone/>
            </a:pPr>
            <a:r>
              <a:rPr lang="el-GR" dirty="0"/>
              <a:t> </a:t>
            </a:r>
            <a:r>
              <a:rPr lang="el-GR" dirty="0" smtClean="0"/>
              <a:t>- Για τσιμπήματα: βασιλικός, πεντάνευρο, πράσινο τσάι , </a:t>
            </a:r>
            <a:r>
              <a:rPr lang="el-GR" dirty="0" err="1" smtClean="0"/>
              <a:t>εχινάτσεα</a:t>
            </a:r>
            <a:endParaRPr lang="el-GR" dirty="0" smtClean="0"/>
          </a:p>
          <a:p>
            <a:pPr marL="82296" indent="0">
              <a:buNone/>
            </a:pPr>
            <a:endParaRPr lang="el-GR" dirty="0" smtClean="0"/>
          </a:p>
          <a:p>
            <a:pPr marL="82296" indent="0">
              <a:buNone/>
            </a:pPr>
            <a:r>
              <a:rPr lang="el-GR" dirty="0"/>
              <a:t> </a:t>
            </a:r>
            <a:r>
              <a:rPr lang="el-GR" dirty="0" smtClean="0"/>
              <a:t>- Για καψίματα: </a:t>
            </a:r>
            <a:r>
              <a:rPr lang="el-GR" dirty="0" err="1" smtClean="0"/>
              <a:t>Γάλιο</a:t>
            </a:r>
            <a:r>
              <a:rPr lang="el-GR" dirty="0" smtClean="0"/>
              <a:t>, φασκόμηλο, ρίζα αλθαίας, πράσινο τσάι, τριαντάφυλλο</a:t>
            </a:r>
          </a:p>
          <a:p>
            <a:pPr marL="82296" indent="0">
              <a:buNone/>
            </a:pPr>
            <a:endParaRPr lang="el-GR" dirty="0" smtClean="0"/>
          </a:p>
          <a:p>
            <a:pPr marL="82296" indent="0">
              <a:buNone/>
            </a:pPr>
            <a:r>
              <a:rPr lang="el-GR" dirty="0"/>
              <a:t> </a:t>
            </a:r>
            <a:r>
              <a:rPr lang="el-GR" dirty="0" smtClean="0"/>
              <a:t>- Για πυρετό: χαμομήλι, στελλάρια, καλέντουλα, </a:t>
            </a:r>
            <a:r>
              <a:rPr lang="el-GR" dirty="0" err="1" smtClean="0"/>
              <a:t>τήλιο</a:t>
            </a:r>
            <a:endParaRPr lang="el-GR" dirty="0" smtClean="0"/>
          </a:p>
          <a:p>
            <a:endParaRPr lang="el-GR" dirty="0" smtClean="0"/>
          </a:p>
          <a:p>
            <a:endParaRPr lang="el-GR" dirty="0" smtClean="0"/>
          </a:p>
        </p:txBody>
      </p:sp>
    </p:spTree>
    <p:extLst>
      <p:ext uri="{BB962C8B-B14F-4D97-AF65-F5344CB8AC3E}">
        <p14:creationId xmlns:p14="http://schemas.microsoft.com/office/powerpoint/2010/main" val="1365297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Κάψουλες</a:t>
            </a:r>
            <a:endParaRPr lang="en-GB" dirty="0"/>
          </a:p>
        </p:txBody>
      </p:sp>
      <p:sp>
        <p:nvSpPr>
          <p:cNvPr id="3" name="2 - Θέση περιεχομένου"/>
          <p:cNvSpPr>
            <a:spLocks noGrp="1"/>
          </p:cNvSpPr>
          <p:nvPr>
            <p:ph idx="1"/>
          </p:nvPr>
        </p:nvSpPr>
        <p:spPr/>
        <p:txBody>
          <a:bodyPr>
            <a:normAutofit fontScale="70000" lnSpcReduction="20000"/>
          </a:bodyPr>
          <a:lstStyle/>
          <a:p>
            <a:r>
              <a:rPr lang="el-GR" dirty="0" smtClean="0"/>
              <a:t>Διαλέγουμε το βότανο που θέλουμε να χρησιμοποιήσουμε και το μέγεθος της κάψουλας.  </a:t>
            </a:r>
          </a:p>
          <a:p>
            <a:endParaRPr lang="el-GR" dirty="0" smtClean="0"/>
          </a:p>
          <a:p>
            <a:endParaRPr lang="el-GR" dirty="0" smtClean="0"/>
          </a:p>
          <a:p>
            <a:endParaRPr lang="el-GR" dirty="0" smtClean="0"/>
          </a:p>
          <a:p>
            <a:endParaRPr lang="el-GR" dirty="0" smtClean="0"/>
          </a:p>
          <a:p>
            <a:r>
              <a:rPr lang="el-GR" dirty="0" smtClean="0"/>
              <a:t>Χρησιμοποιώντας ένα εργαλείο σαν το </a:t>
            </a:r>
            <a:r>
              <a:rPr lang="en-GB" dirty="0" smtClean="0"/>
              <a:t>cap-m-</a:t>
            </a:r>
            <a:r>
              <a:rPr lang="en-GB" dirty="0" err="1" smtClean="0"/>
              <a:t>quik</a:t>
            </a:r>
            <a:r>
              <a:rPr lang="el-GR" dirty="0" smtClean="0"/>
              <a:t>, τοποθετούμε τις μισές κάψουλες (το πιο μακρύ τους μέρος) στο εργαλείο. </a:t>
            </a:r>
          </a:p>
          <a:p>
            <a:r>
              <a:rPr lang="el-GR" dirty="0" smtClean="0"/>
              <a:t>Γεμίζουμε με την σκόνη και πιέζουμε με το πρόσθετο αντικείμενο. </a:t>
            </a:r>
          </a:p>
          <a:p>
            <a:r>
              <a:rPr lang="el-GR" dirty="0" smtClean="0"/>
              <a:t>Επαναλαμβάνουμε 2-3 φορές μέχρι να μην πιέζεται άλλο. </a:t>
            </a:r>
          </a:p>
          <a:p>
            <a:r>
              <a:rPr lang="el-GR" dirty="0" smtClean="0"/>
              <a:t>Ζυγίζουμε μια κάψουλα πριν και μετά την γεμίσουμε για να μάθουμε το βάρος της και παίρνουμε αναλόγως. </a:t>
            </a:r>
            <a:endParaRPr lang="en-GB" dirty="0"/>
          </a:p>
        </p:txBody>
      </p:sp>
      <p:pic>
        <p:nvPicPr>
          <p:cNvPr id="3074" name="Picture 2" descr="C:\Users\manos\Pictures\presentation ksanthi\herbal_capsules.jpg"/>
          <p:cNvPicPr>
            <a:picLocks noChangeAspect="1" noChangeArrowheads="1"/>
          </p:cNvPicPr>
          <p:nvPr/>
        </p:nvPicPr>
        <p:blipFill>
          <a:blip r:embed="rId2"/>
          <a:srcRect/>
          <a:stretch>
            <a:fillRect/>
          </a:stretch>
        </p:blipFill>
        <p:spPr bwMode="auto">
          <a:xfrm>
            <a:off x="1928794" y="2071679"/>
            <a:ext cx="2643206" cy="1285884"/>
          </a:xfrm>
          <a:prstGeom prst="rect">
            <a:avLst/>
          </a:prstGeom>
          <a:ln>
            <a:noFill/>
          </a:ln>
          <a:effectLst>
            <a:outerShdw blurRad="292100" dist="139700" dir="2700000" algn="tl" rotWithShape="0">
              <a:srgbClr val="333333">
                <a:alpha val="65000"/>
              </a:srgbClr>
            </a:outerShdw>
          </a:effectLst>
        </p:spPr>
      </p:pic>
      <p:pic>
        <p:nvPicPr>
          <p:cNvPr id="3075" name="Picture 3" descr="C:\Users\manos\Pictures\presentation ksanthi\fyVMtP8A.jpg"/>
          <p:cNvPicPr>
            <a:picLocks noChangeAspect="1" noChangeArrowheads="1"/>
          </p:cNvPicPr>
          <p:nvPr/>
        </p:nvPicPr>
        <p:blipFill>
          <a:blip r:embed="rId3"/>
          <a:srcRect/>
          <a:stretch>
            <a:fillRect/>
          </a:stretch>
        </p:blipFill>
        <p:spPr bwMode="auto">
          <a:xfrm>
            <a:off x="5715008" y="1785926"/>
            <a:ext cx="2571768" cy="1643074"/>
          </a:xfrm>
          <a:prstGeom prst="rect">
            <a:avLst/>
          </a:prstGeom>
          <a:noFill/>
        </p:spPr>
      </p:pic>
    </p:spTree>
    <p:extLst>
      <p:ext uri="{BB962C8B-B14F-4D97-AF65-F5344CB8AC3E}">
        <p14:creationId xmlns:p14="http://schemas.microsoft.com/office/powerpoint/2010/main" val="2945449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Έγχυμα</a:t>
            </a:r>
            <a:endParaRPr lang="en-GB" dirty="0"/>
          </a:p>
        </p:txBody>
      </p:sp>
      <p:sp>
        <p:nvSpPr>
          <p:cNvPr id="3" name="2 - Θέση περιεχομένου"/>
          <p:cNvSpPr>
            <a:spLocks noGrp="1"/>
          </p:cNvSpPr>
          <p:nvPr>
            <p:ph idx="1"/>
          </p:nvPr>
        </p:nvSpPr>
        <p:spPr/>
        <p:txBody>
          <a:bodyPr/>
          <a:lstStyle/>
          <a:p>
            <a:pPr marL="0" indent="0">
              <a:buNone/>
            </a:pPr>
            <a:r>
              <a:rPr lang="el-GR" dirty="0" smtClean="0"/>
              <a:t>Έγχυμα λέμε το ρόφημα που βράζουμε πρώτα το νερό, το αφαιρούμε από τη φωτιά, ρίχνουμε τα μέρη των βοτάνων που θα χρησιμοποιήσουμε , καπακώνουμε το σκεύος για να μην εξατμίζεται η μυρωδιά και περιμένουμε από 5 – 10 λεπτά και μετά στραγγίζουμε και πίνουμε. </a:t>
            </a:r>
          </a:p>
          <a:p>
            <a:pPr marL="0" indent="0">
              <a:buNone/>
            </a:pPr>
            <a:r>
              <a:rPr lang="el-GR" dirty="0" smtClean="0"/>
              <a:t>Εδώ χρησιμοποιούμε φύλλα, άνθη, κάποιους σπόρους και τα υπέργεια μέρη από τα περισσότερα ποώδη φυτά. Σε όλα τα είδη αν καπακώνουμε το σκεύος πετυχαίνουμε πιο δυνατό άρωμα στο ρόφημά μας. </a:t>
            </a:r>
            <a:endParaRPr lang="en-GB" dirty="0"/>
          </a:p>
        </p:txBody>
      </p:sp>
    </p:spTree>
    <p:extLst>
      <p:ext uri="{BB962C8B-B14F-4D97-AF65-F5344CB8AC3E}">
        <p14:creationId xmlns:p14="http://schemas.microsoft.com/office/powerpoint/2010/main" val="1080383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Αφέψημα</a:t>
            </a:r>
            <a:endParaRPr lang="en-GB" dirty="0"/>
          </a:p>
        </p:txBody>
      </p:sp>
      <p:sp>
        <p:nvSpPr>
          <p:cNvPr id="3" name="2 - Θέση περιεχομένου"/>
          <p:cNvSpPr>
            <a:spLocks noGrp="1"/>
          </p:cNvSpPr>
          <p:nvPr>
            <p:ph idx="1"/>
          </p:nvPr>
        </p:nvSpPr>
        <p:spPr/>
        <p:txBody>
          <a:bodyPr>
            <a:normAutofit fontScale="92500" lnSpcReduction="20000"/>
          </a:bodyPr>
          <a:lstStyle/>
          <a:p>
            <a:pPr marL="0" indent="0">
              <a:buNone/>
            </a:pPr>
            <a:r>
              <a:rPr lang="el-GR" dirty="0" smtClean="0"/>
              <a:t>Αφέψημα λέμε το ρόφημα που βράζουμε τα βότανα μαζί με το νερό από 5 έως 10 λεπτά, στραγγίζουμε και πίνουμε. </a:t>
            </a:r>
          </a:p>
          <a:p>
            <a:pPr marL="0" indent="0">
              <a:buNone/>
            </a:pPr>
            <a:r>
              <a:rPr lang="el-GR" dirty="0" smtClean="0"/>
              <a:t>Σε αυτή τη μορφή ροφήματος χρησιμοποιούμε ρίζες, ριζώματα, φλοιούς, κάποιους σπόρους και κλαδιά. </a:t>
            </a:r>
          </a:p>
          <a:p>
            <a:pPr marL="0" indent="0">
              <a:buNone/>
            </a:pPr>
            <a:r>
              <a:rPr lang="el-GR" dirty="0" smtClean="0"/>
              <a:t>Λόγω της σκληρότητας </a:t>
            </a:r>
            <a:r>
              <a:rPr lang="el-GR" dirty="0"/>
              <a:t>και του </a:t>
            </a:r>
            <a:r>
              <a:rPr lang="el-GR" dirty="0" smtClean="0"/>
              <a:t>πάχους των μερών αυτών ενός φυτού, το αφέψημα μας βοηθάει να εξάγουμε πιο πολλές ουσίες από τα  μέρη αυτά , ειδικά αν τα κόψουμε σε όσο πιο μικρά μέρη γίνεται πριν αρχίσει ο βρασμός. </a:t>
            </a:r>
          </a:p>
          <a:p>
            <a:pPr marL="0" indent="0">
              <a:buNone/>
            </a:pPr>
            <a:r>
              <a:rPr lang="el-GR" dirty="0" smtClean="0"/>
              <a:t>* Αν χρησιμοποιήσουμε αρωματικά φυτά για αφέψημα, π.χ. φλούδα του δέντρου κανέλας, ή ρίζα </a:t>
            </a:r>
            <a:r>
              <a:rPr lang="el-GR" dirty="0" err="1" smtClean="0"/>
              <a:t>αλθαίας</a:t>
            </a:r>
            <a:r>
              <a:rPr lang="el-GR" dirty="0" smtClean="0"/>
              <a:t> τότε καλό θα ήταν να είναι σκεπασμένο το σκεύος με ένα καπάκι την ώρα που σιγοβράζει. </a:t>
            </a:r>
            <a:endParaRPr lang="en-GB" dirty="0"/>
          </a:p>
        </p:txBody>
      </p:sp>
    </p:spTree>
    <p:extLst>
      <p:ext uri="{BB962C8B-B14F-4D97-AF65-F5344CB8AC3E}">
        <p14:creationId xmlns:p14="http://schemas.microsoft.com/office/powerpoint/2010/main" val="3573137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smtClean="0">
                <a:solidFill>
                  <a:schemeClr val="tx2">
                    <a:satMod val="130000"/>
                  </a:schemeClr>
                </a:solidFill>
              </a:rPr>
              <a:t>Εχινάκια</a:t>
            </a:r>
            <a:endParaRPr lang="en-GB" dirty="0">
              <a:solidFill>
                <a:schemeClr val="tx2">
                  <a:satMod val="130000"/>
                </a:schemeClr>
              </a:solidFill>
            </a:endParaRPr>
          </a:p>
        </p:txBody>
      </p:sp>
      <p:grpSp>
        <p:nvGrpSpPr>
          <p:cNvPr id="30723" name="Group 4"/>
          <p:cNvGrpSpPr>
            <a:grpSpLocks/>
          </p:cNvGrpSpPr>
          <p:nvPr/>
        </p:nvGrpSpPr>
        <p:grpSpPr bwMode="auto">
          <a:xfrm>
            <a:off x="179512" y="1484784"/>
            <a:ext cx="8229600" cy="5040561"/>
            <a:chOff x="323528" y="1493862"/>
            <a:chExt cx="8229600" cy="4371944"/>
          </a:xfrm>
        </p:grpSpPr>
        <p:sp>
          <p:nvSpPr>
            <p:cNvPr id="8" name="Freeform 7"/>
            <p:cNvSpPr/>
            <p:nvPr/>
          </p:nvSpPr>
          <p:spPr>
            <a:xfrm>
              <a:off x="395536" y="1493862"/>
              <a:ext cx="5256656"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smtClean="0"/>
                <a:t>Echinacea </a:t>
              </a:r>
              <a:r>
                <a:rPr lang="en-GB" sz="1700" i="1" dirty="0" err="1" smtClean="0"/>
                <a:t>angustifolia</a:t>
              </a:r>
              <a:endParaRPr lang="el-GR" sz="1700" i="1" dirty="0"/>
            </a:p>
          </p:txBody>
        </p:sp>
        <p:sp>
          <p:nvSpPr>
            <p:cNvPr id="9" name="Freeform 8"/>
            <p:cNvSpPr/>
            <p:nvPr/>
          </p:nvSpPr>
          <p:spPr>
            <a:xfrm>
              <a:off x="395536" y="1993513"/>
              <a:ext cx="5256656" cy="1057043"/>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a:t>
              </a:r>
              <a:r>
                <a:rPr lang="en-GB" sz="1700" u="sng" dirty="0" smtClean="0"/>
                <a:t> </a:t>
              </a:r>
              <a:r>
                <a:rPr lang="el-GR" sz="1700" dirty="0" smtClean="0"/>
                <a:t>τονωτικό του ανοσοποιητικού, αντιφλεγμονώδες, αντιβιοτικό, εφιδρωτικό, </a:t>
              </a:r>
              <a:r>
                <a:rPr lang="el-GR" sz="1700" dirty="0" err="1" smtClean="0"/>
                <a:t>αντι</a:t>
              </a:r>
              <a:r>
                <a:rPr lang="el-GR" sz="1700" dirty="0" smtClean="0"/>
                <a:t>-αλλεργικό, επουλωτικό πληγών</a:t>
              </a:r>
              <a:endParaRPr lang="en-GB" sz="1700" dirty="0"/>
            </a:p>
          </p:txBody>
        </p:sp>
        <p:sp>
          <p:nvSpPr>
            <p:cNvPr id="10" name="Freeform 9"/>
            <p:cNvSpPr/>
            <p:nvPr/>
          </p:nvSpPr>
          <p:spPr>
            <a:xfrm>
              <a:off x="323528" y="3552509"/>
              <a:ext cx="5328664" cy="106417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ενίσχυση του ανοσοποιητικού, χρόνια κατάπτωση, φλεγμονές κάθε είδους (κυρίως ανοσοποιητικού), κρυώματα, γρίπη, φλεγμονές του δέρματος, αλλεργίες, τσιμπήματα </a:t>
              </a:r>
              <a:endParaRPr lang="el-GR" sz="1700" dirty="0"/>
            </a:p>
          </p:txBody>
        </p:sp>
        <p:sp>
          <p:nvSpPr>
            <p:cNvPr id="11" name="Freeform 10"/>
            <p:cNvSpPr/>
            <p:nvPr/>
          </p:nvSpPr>
          <p:spPr>
            <a:xfrm>
              <a:off x="323528" y="4663555"/>
              <a:ext cx="8229600" cy="1202251"/>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smtClean="0"/>
                <a:t>: Είναι ασφαλές στην εγκυμοσύνη για 5 -7 μέρες χωρίς καθόλου προβλήματα, αν κρατούμε τις δοσολογίες ημέρας. Αν και λόγω της οικογένειας της μαργαρίτας θα μπορούσε να χαρακτηριστεί ως αλλεργιογόνο, δεν ισχύει το ίδιο  για την ρίζα της. Δεν υπάρχουν έρευνες που να αποδεικνύουν ότι μπορεί να είναι επιβλαβές όταν κάποιος έχει κάποια </a:t>
              </a:r>
              <a:r>
                <a:rPr lang="el-GR" sz="1700" dirty="0" err="1" smtClean="0"/>
                <a:t>αυτοάνοση</a:t>
              </a:r>
              <a:r>
                <a:rPr lang="el-GR" sz="1700" dirty="0" smtClean="0"/>
                <a:t> ασθένεια. </a:t>
              </a:r>
              <a:endParaRPr lang="en-GB" sz="1700" dirty="0"/>
            </a:p>
          </p:txBody>
        </p:sp>
      </p:grpSp>
      <p:sp>
        <p:nvSpPr>
          <p:cNvPr id="14" name="Freeform 13"/>
          <p:cNvSpPr/>
          <p:nvPr/>
        </p:nvSpPr>
        <p:spPr>
          <a:xfrm>
            <a:off x="251520" y="3361069"/>
            <a:ext cx="5256656"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dirty="0"/>
              <a:t> </a:t>
            </a:r>
            <a:r>
              <a:rPr lang="el-GR" sz="1700" dirty="0" smtClean="0"/>
              <a:t> 1</a:t>
            </a:r>
            <a:r>
              <a:rPr lang="el-GR" sz="1700" baseline="30000" dirty="0" smtClean="0"/>
              <a:t>ο</a:t>
            </a:r>
            <a:r>
              <a:rPr lang="el-GR" sz="1700" dirty="0" smtClean="0"/>
              <a:t> ρίζα, 2</a:t>
            </a:r>
            <a:r>
              <a:rPr lang="el-GR" sz="1700" baseline="30000" dirty="0" smtClean="0"/>
              <a:t>ο</a:t>
            </a:r>
            <a:r>
              <a:rPr lang="el-GR" sz="1700" dirty="0" smtClean="0"/>
              <a:t> υπέργεια μέρη</a:t>
            </a:r>
            <a:endParaRPr lang="en-GB" sz="1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411520"/>
            <a:ext cx="2410294" cy="3736056"/>
          </a:xfrm>
          <a:prstGeom prst="rect">
            <a:avLst/>
          </a:prstGeom>
        </p:spPr>
      </p:pic>
    </p:spTree>
    <p:extLst>
      <p:ext uri="{BB962C8B-B14F-4D97-AF65-F5344CB8AC3E}">
        <p14:creationId xmlns:p14="http://schemas.microsoft.com/office/powerpoint/2010/main" val="865792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smtClean="0">
                <a:solidFill>
                  <a:schemeClr val="tx2">
                    <a:satMod val="130000"/>
                  </a:schemeClr>
                </a:solidFill>
              </a:rPr>
              <a:t>Βαπτίσια</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err="1" smtClean="0"/>
                <a:t>Baptisia</a:t>
              </a:r>
              <a:r>
                <a:rPr lang="en-GB" sz="1700" i="1" dirty="0" smtClean="0"/>
                <a:t> </a:t>
              </a:r>
              <a:r>
                <a:rPr lang="en-GB" sz="1700" i="1" dirty="0" err="1" smtClean="0"/>
                <a:t>tinctoria</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Αντιπυρετικό, τονωτικό του ανοσοποιητικού, αντιοξειδωτικό, </a:t>
              </a:r>
              <a:r>
                <a:rPr lang="en-GB" sz="1700" u="sng" dirty="0" smtClean="0"/>
                <a:t>depurative</a:t>
              </a:r>
              <a:endParaRPr lang="en-GB" sz="1700" dirty="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τόνωση του ανοσοποιητικού στην καταπολέμηση και πρόληψη φλεγμονών, γρίπες, κρυώματα, λαρυγγίτιδα, φαρυγγίτιδα, πνευμονία, πυρετό, άφθες, στοματίτιδα, ωτίτιδα, </a:t>
              </a:r>
              <a:r>
                <a:rPr lang="el-GR" sz="1700" dirty="0" err="1" smtClean="0"/>
                <a:t>καταροή</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u="sng" dirty="0" smtClean="0"/>
                <a:t>: </a:t>
              </a:r>
              <a:r>
                <a:rPr lang="el-GR" sz="1700" dirty="0" smtClean="0"/>
                <a:t>Δεν υπάρχουν γνωστές αν τηρηθούν οι δοσολογίες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u="sng" dirty="0" smtClean="0"/>
              <a:t>ρίζα</a:t>
            </a:r>
            <a:endParaRPr lang="en-GB" sz="1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715" y="1116274"/>
            <a:ext cx="2603581" cy="3905372"/>
          </a:xfrm>
          <a:prstGeom prst="rect">
            <a:avLst/>
          </a:prstGeom>
        </p:spPr>
      </p:pic>
    </p:spTree>
    <p:extLst>
      <p:ext uri="{BB962C8B-B14F-4D97-AF65-F5344CB8AC3E}">
        <p14:creationId xmlns:p14="http://schemas.microsoft.com/office/powerpoint/2010/main" val="2556334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smtClean="0">
                <a:solidFill>
                  <a:schemeClr val="tx2">
                    <a:satMod val="130000"/>
                  </a:schemeClr>
                </a:solidFill>
              </a:rPr>
              <a:t>Τζίντζερ</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err="1" smtClean="0"/>
                <a:t>Zingiber</a:t>
              </a:r>
              <a:r>
                <a:rPr lang="en-GB" sz="1700" i="1" dirty="0" smtClean="0"/>
                <a:t> officinalis</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a:t>
              </a:r>
              <a:r>
                <a:rPr lang="el-GR" sz="1700" dirty="0" smtClean="0"/>
                <a:t>χωνευτικό, αντιεμετικό, τονωτικό της περιφερειακής κυκλοφορία, σπασμολυτικό, εφιδρωτικό</a:t>
              </a:r>
              <a:endParaRPr lang="en-GB" sz="1700" dirty="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ζαλάδα, ναυτία, οστεοαρθρίτιδα, δυσπεψία, γαστρεντερικές διαταραχές, εμετός, γρίπη, ιούς, στομαχικές κράμπες, δυσμηνόρροια</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smtClean="0"/>
                <a:t>Προφυλάξεις: </a:t>
              </a:r>
              <a:r>
                <a:rPr lang="el-GR" sz="1700" dirty="0" smtClean="0"/>
                <a:t>Οι εγκυμονούσες δεν πρέπει να ξεπεράσουν τα 2γ γραμμάρια ξηρού </a:t>
              </a:r>
              <a:r>
                <a:rPr lang="el-GR" sz="1700" dirty="0" err="1" smtClean="0"/>
                <a:t>τζίντζερ</a:t>
              </a:r>
              <a:r>
                <a:rPr lang="el-GR" sz="1700" dirty="0" smtClean="0"/>
                <a:t> την ημέρα. Έχουν καταγραφεί κάποιες περιπτώσεις αλλεργίας (σαν μπαχαρικό),</a:t>
              </a:r>
              <a:r>
                <a:rPr lang="el-GR" sz="1700" u="sng" dirty="0" smtClean="0"/>
                <a:t> </a:t>
              </a:r>
              <a:r>
                <a:rPr lang="el-GR" sz="1700" dirty="0" smtClean="0"/>
                <a:t>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u="sng" dirty="0" smtClean="0"/>
              <a:t>ρίζα</a:t>
            </a:r>
            <a:endParaRPr lang="en-GB" sz="1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818" y="1438188"/>
            <a:ext cx="2682142" cy="3579199"/>
          </a:xfrm>
          <a:prstGeom prst="rect">
            <a:avLst/>
          </a:prstGeom>
        </p:spPr>
      </p:pic>
    </p:spTree>
    <p:extLst>
      <p:ext uri="{BB962C8B-B14F-4D97-AF65-F5344CB8AC3E}">
        <p14:creationId xmlns:p14="http://schemas.microsoft.com/office/powerpoint/2010/main" val="2221358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smtClean="0">
                <a:solidFill>
                  <a:schemeClr val="tx2">
                    <a:satMod val="130000"/>
                  </a:schemeClr>
                </a:solidFill>
              </a:rPr>
              <a:t>Ιπποκαστανιά</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err="1" smtClean="0"/>
                <a:t>Aesculus</a:t>
              </a:r>
              <a:r>
                <a:rPr lang="en-GB" sz="1700" i="1" dirty="0" smtClean="0"/>
                <a:t> </a:t>
              </a:r>
              <a:r>
                <a:rPr lang="en-GB" sz="1700" i="1" dirty="0" err="1" smtClean="0"/>
                <a:t>hippocastanum</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a:t>
              </a:r>
              <a:r>
                <a:rPr lang="el-GR" sz="1700" dirty="0" smtClean="0"/>
                <a:t>τονωτικό του φλεβικού, </a:t>
              </a:r>
              <a:r>
                <a:rPr lang="el-GR" sz="1700" dirty="0" err="1" smtClean="0"/>
                <a:t>αντιοιδηματικό</a:t>
              </a:r>
              <a:r>
                <a:rPr lang="el-GR" sz="1700" dirty="0" smtClean="0"/>
                <a:t>, αντιφλεγμονώδες, </a:t>
              </a:r>
              <a:r>
                <a:rPr lang="el-GR" sz="1700" dirty="0" err="1" smtClean="0"/>
                <a:t>αντιε</a:t>
              </a:r>
              <a:r>
                <a:rPr lang="el-GR" sz="1700" dirty="0" err="1"/>
                <a:t>κ</a:t>
              </a:r>
              <a:r>
                <a:rPr lang="el-GR" sz="1700" dirty="0" err="1" smtClean="0"/>
                <a:t>χυμωτικό</a:t>
              </a:r>
              <a:endParaRPr lang="en-GB" sz="1700" dirty="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φλεβίτιδα, χρόνια φλεβική ανεπάρκεια, αιμορροΐδες, νευραλγία, ρευματισμούς, μειώνει τις πιθανότητες θρόμβωσης μετά χειρουργείου, τοπικά για αιματώματα, οίδημα. </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u="sng" dirty="0" smtClean="0"/>
                <a:t>: </a:t>
              </a:r>
              <a:r>
                <a:rPr lang="el-GR" sz="1700" dirty="0" smtClean="0"/>
                <a:t>Δεν υπάρχουν γνωστές αν τηρηθούν οι δοσολογίες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dirty="0" smtClean="0"/>
              <a:t>σπόροι</a:t>
            </a:r>
            <a:endParaRPr lang="en-GB"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1" y="718887"/>
            <a:ext cx="2664296" cy="4302759"/>
          </a:xfrm>
          <a:prstGeom prst="rect">
            <a:avLst/>
          </a:prstGeom>
        </p:spPr>
      </p:pic>
    </p:spTree>
    <p:extLst>
      <p:ext uri="{BB962C8B-B14F-4D97-AF65-F5344CB8AC3E}">
        <p14:creationId xmlns:p14="http://schemas.microsoft.com/office/powerpoint/2010/main" val="227586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t>
            </a:r>
            <a:r>
              <a:rPr lang="el-GR" dirty="0" smtClean="0"/>
              <a:t>είδη μαργαρίτας</a:t>
            </a:r>
            <a:endParaRPr lang="en-GB" dirty="0"/>
          </a:p>
        </p:txBody>
      </p:sp>
      <p:sp>
        <p:nvSpPr>
          <p:cNvPr id="3" name="Text Placeholder 2"/>
          <p:cNvSpPr>
            <a:spLocks noGrp="1"/>
          </p:cNvSpPr>
          <p:nvPr>
            <p:ph type="body" idx="1"/>
          </p:nvPr>
        </p:nvSpPr>
        <p:spPr/>
        <p:txBody>
          <a:bodyPr/>
          <a:lstStyle/>
          <a:p>
            <a:r>
              <a:rPr lang="en-GB" dirty="0" smtClean="0"/>
              <a:t>Echinacea </a:t>
            </a:r>
            <a:r>
              <a:rPr lang="en-GB" dirty="0" err="1" smtClean="0"/>
              <a:t>angustifolia</a:t>
            </a:r>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67744" y="3317081"/>
            <a:ext cx="2304256" cy="3398583"/>
          </a:xfrm>
          <a:prstGeom prst="rect">
            <a:avLst/>
          </a:prstGeom>
          <a:ln>
            <a:noFill/>
          </a:ln>
          <a:effectLst>
            <a:softEdge rad="112500"/>
          </a:effectLst>
        </p:spPr>
      </p:pic>
      <p:sp>
        <p:nvSpPr>
          <p:cNvPr id="4" name="Text Placeholder 3"/>
          <p:cNvSpPr>
            <a:spLocks noGrp="1"/>
          </p:cNvSpPr>
          <p:nvPr>
            <p:ph type="body" sz="quarter" idx="3"/>
          </p:nvPr>
        </p:nvSpPr>
        <p:spPr/>
        <p:txBody>
          <a:bodyPr/>
          <a:lstStyle/>
          <a:p>
            <a:r>
              <a:rPr lang="en-GB" dirty="0" smtClean="0"/>
              <a:t>Echinacea </a:t>
            </a:r>
            <a:r>
              <a:rPr lang="en-GB" dirty="0" err="1" smtClean="0"/>
              <a:t>purpurea</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15405" y="3452006"/>
            <a:ext cx="3663470" cy="2929322"/>
          </a:xfrm>
          <a:prstGeom prst="rect">
            <a:avLst/>
          </a:prstGeom>
          <a:ln>
            <a:noFill/>
          </a:ln>
          <a:effectLst>
            <a:softEdge rad="112500"/>
          </a:effectLst>
        </p:spPr>
      </p:pic>
    </p:spTree>
    <p:extLst>
      <p:ext uri="{BB962C8B-B14F-4D97-AF65-F5344CB8AC3E}">
        <p14:creationId xmlns:p14="http://schemas.microsoft.com/office/powerpoint/2010/main" val="37405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Δεντρολίβανο</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smtClean="0"/>
                <a:t>Rosmarinus officinalis</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a:t>
              </a:r>
              <a:r>
                <a:rPr lang="el-GR" sz="1700" dirty="0" smtClean="0"/>
                <a:t>διαλύων τα αέρια του στομάχου, αντιοξειδωτικό, </a:t>
              </a:r>
              <a:r>
                <a:rPr lang="el-GR" sz="1700" dirty="0" err="1" smtClean="0"/>
                <a:t>ηπατο</a:t>
              </a:r>
              <a:r>
                <a:rPr lang="el-GR" sz="1700" dirty="0" smtClean="0"/>
                <a:t>-προστατευτικό, τονωτικό της κυκλοφορίας, </a:t>
              </a:r>
              <a:r>
                <a:rPr lang="el-GR" sz="1700" dirty="0" err="1" smtClean="0"/>
                <a:t>αντι</a:t>
              </a:r>
              <a:r>
                <a:rPr lang="el-GR" sz="1700" dirty="0" smtClean="0"/>
                <a:t>-μικροβιακό, σπασμολυτικό</a:t>
              </a:r>
              <a:endParaRPr lang="en-GB" sz="1700" dirty="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μυαλγία – ισχιαλγία – αντισηπτικό σε πληγές (τοπικά),΄πρόληψη </a:t>
              </a:r>
              <a:r>
                <a:rPr lang="el-GR" sz="1700" dirty="0" err="1" smtClean="0"/>
                <a:t>αθηροσκλήρηνσης</a:t>
              </a:r>
              <a:r>
                <a:rPr lang="el-GR" sz="1700" dirty="0" smtClean="0"/>
                <a:t>, αύξηση νοητικής δραστηριότητας, υπόταση, δυσπεψία, ενίσχυση λειτουργίας συκωτιού και χωλής, πονοκέφαλο, ήπια ‘κατάθλιψη’,  </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u="sng" dirty="0" smtClean="0"/>
                <a:t>: </a:t>
              </a:r>
              <a:r>
                <a:rPr lang="el-GR" sz="1700" dirty="0" smtClean="0"/>
                <a:t>Δεν υπάρχουν γνωστές αν τηρηθούν οι δοσολογίες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dirty="0" smtClean="0"/>
              <a:t>υπέργεια μέρη</a:t>
            </a:r>
            <a:endParaRPr lang="en-GB" sz="1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578" y="1085327"/>
            <a:ext cx="3075902" cy="4004092"/>
          </a:xfrm>
          <a:prstGeom prst="rect">
            <a:avLst/>
          </a:prstGeom>
        </p:spPr>
      </p:pic>
    </p:spTree>
    <p:extLst>
      <p:ext uri="{BB962C8B-B14F-4D97-AF65-F5344CB8AC3E}">
        <p14:creationId xmlns:p14="http://schemas.microsoft.com/office/powerpoint/2010/main" val="633056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a:solidFill>
                  <a:schemeClr val="tx2">
                    <a:satMod val="130000"/>
                  </a:schemeClr>
                </a:solidFill>
              </a:rPr>
              <a:t>Ί</a:t>
            </a:r>
            <a:r>
              <a:rPr lang="el-GR" dirty="0" err="1" smtClean="0">
                <a:solidFill>
                  <a:schemeClr val="tx2">
                    <a:satMod val="130000"/>
                  </a:schemeClr>
                </a:solidFill>
              </a:rPr>
              <a:t>ξος</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err="1" smtClean="0"/>
                <a:t>Viscum</a:t>
              </a:r>
              <a:r>
                <a:rPr lang="en-GB" sz="1700" i="1" dirty="0" smtClean="0"/>
                <a:t> album  </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a:t>
              </a:r>
              <a:r>
                <a:rPr lang="el-GR" sz="1700" dirty="0" smtClean="0"/>
                <a:t>περιφερειακό αγγειοδιασταλτικό, ήπιο χαλαρωτικό, υποτασικό</a:t>
              </a:r>
              <a:endParaRPr lang="en-GB" sz="1700" dirty="0" smtClean="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ταχυκαρδία, καρδιακή υπερτροφία, </a:t>
              </a:r>
              <a:r>
                <a:rPr lang="el-GR" sz="1700" dirty="0" err="1" smtClean="0"/>
                <a:t>αθηροσ΄κλήρωση</a:t>
              </a:r>
              <a:r>
                <a:rPr lang="el-GR" sz="1700" dirty="0" smtClean="0"/>
                <a:t>, υπέρταση, πονοκέφαλο λόγω υψηλής πίεσης</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u="sng" dirty="0" smtClean="0"/>
                <a:t>: </a:t>
              </a:r>
              <a:r>
                <a:rPr lang="el-GR" sz="1700" dirty="0" smtClean="0"/>
                <a:t>Δεν υπάρχουν γνωστές αν τηρηθούν οι δοσολογίες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dirty="0" smtClean="0"/>
              <a:t>υπέργεια μέρη</a:t>
            </a:r>
            <a:endParaRPr lang="en-GB" sz="1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648" y="756853"/>
            <a:ext cx="2956555" cy="4400339"/>
          </a:xfrm>
          <a:prstGeom prst="rect">
            <a:avLst/>
          </a:prstGeom>
        </p:spPr>
      </p:pic>
    </p:spTree>
    <p:extLst>
      <p:ext uri="{BB962C8B-B14F-4D97-AF65-F5344CB8AC3E}">
        <p14:creationId xmlns:p14="http://schemas.microsoft.com/office/powerpoint/2010/main" val="1375023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err="1" smtClean="0">
                <a:solidFill>
                  <a:schemeClr val="tx2">
                    <a:satMod val="130000"/>
                  </a:schemeClr>
                </a:solidFill>
              </a:rPr>
              <a:t>Κράταιγος</a:t>
            </a:r>
            <a:endParaRPr lang="en-GB" dirty="0">
              <a:solidFill>
                <a:schemeClr val="tx2">
                  <a:satMod val="130000"/>
                </a:schemeClr>
              </a:solidFill>
            </a:endParaRPr>
          </a:p>
        </p:txBody>
      </p:sp>
      <p:grpSp>
        <p:nvGrpSpPr>
          <p:cNvPr id="30723" name="Group 4"/>
          <p:cNvGrpSpPr>
            <a:grpSpLocks/>
          </p:cNvGrpSpPr>
          <p:nvPr/>
        </p:nvGrpSpPr>
        <p:grpSpPr bwMode="auto">
          <a:xfrm>
            <a:off x="611488" y="1557338"/>
            <a:ext cx="8280992" cy="4618820"/>
            <a:chOff x="611488" y="1556792"/>
            <a:chExt cx="8280992" cy="4619954"/>
          </a:xfrm>
        </p:grpSpPr>
        <p:sp>
          <p:nvSpPr>
            <p:cNvPr id="8" name="Freeform 7"/>
            <p:cNvSpPr/>
            <p:nvPr/>
          </p:nvSpPr>
          <p:spPr>
            <a:xfrm>
              <a:off x="611571"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err="1" smtClean="0"/>
                <a:t>Crataegus</a:t>
              </a:r>
              <a:r>
                <a:rPr lang="en-GB" sz="1700" i="1" dirty="0" smtClean="0"/>
                <a:t> </a:t>
              </a:r>
              <a:r>
                <a:rPr lang="en-GB" sz="1700" i="1" dirty="0" err="1" smtClean="0"/>
                <a:t>oxyacantha</a:t>
              </a:r>
              <a:r>
                <a:rPr lang="en-GB" sz="1700" i="1" dirty="0" smtClean="0"/>
                <a:t>, </a:t>
              </a:r>
              <a:r>
                <a:rPr lang="en-GB" sz="1700" i="1" dirty="0" err="1" smtClean="0"/>
                <a:t>monogyna</a:t>
              </a:r>
              <a:endParaRPr lang="el-GR" sz="1700" i="1" dirty="0"/>
            </a:p>
          </p:txBody>
        </p:sp>
        <p:sp>
          <p:nvSpPr>
            <p:cNvPr id="9" name="Freeform 8"/>
            <p:cNvSpPr/>
            <p:nvPr/>
          </p:nvSpPr>
          <p:spPr>
            <a:xfrm>
              <a:off x="611488" y="2060848"/>
              <a:ext cx="5184648" cy="93506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u="sng" dirty="0" smtClean="0"/>
                <a:t>: </a:t>
              </a:r>
              <a:r>
                <a:rPr lang="el-GR" sz="1700" dirty="0" err="1" smtClean="0"/>
                <a:t>αντιαρρυθμικό</a:t>
              </a:r>
              <a:r>
                <a:rPr lang="el-GR" sz="1700" dirty="0" smtClean="0"/>
                <a:t>, αντιοξειδωτικό, </a:t>
              </a:r>
              <a:r>
                <a:rPr lang="el-GR" sz="1700" dirty="0" err="1" smtClean="0"/>
                <a:t>προσαρμογόνο</a:t>
              </a:r>
              <a:r>
                <a:rPr lang="el-GR" sz="1700" dirty="0" smtClean="0"/>
                <a:t> του κολλαγόνου, ήπιο </a:t>
              </a:r>
              <a:r>
                <a:rPr lang="el-GR" sz="1700" dirty="0" err="1" smtClean="0"/>
                <a:t>καρδιοτωνικό</a:t>
              </a:r>
              <a:r>
                <a:rPr lang="el-GR" sz="1700" dirty="0" smtClean="0"/>
                <a:t>, υποτασικό, περιφερειακό αγγειοδιασταλτικό</a:t>
              </a:r>
              <a:endParaRPr lang="en-GB" sz="1700" dirty="0"/>
            </a:p>
          </p:txBody>
        </p:sp>
        <p:sp>
          <p:nvSpPr>
            <p:cNvPr id="10" name="Freeform 9"/>
            <p:cNvSpPr/>
            <p:nvPr/>
          </p:nvSpPr>
          <p:spPr>
            <a:xfrm>
              <a:off x="611544" y="3569730"/>
              <a:ext cx="5184592" cy="1452220"/>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u="sng" dirty="0" smtClean="0"/>
                <a:t>: </a:t>
              </a:r>
              <a:r>
                <a:rPr lang="el-GR" sz="1700" dirty="0" smtClean="0"/>
                <a:t>ήπια στηθάγχη, υπέρταση, αρρυθμίες, αρτηριοσκλήρυνση, ταχυκαρδία</a:t>
              </a:r>
              <a:endParaRPr lang="el-GR" sz="1700" dirty="0"/>
            </a:p>
          </p:txBody>
        </p:sp>
        <p:sp>
          <p:nvSpPr>
            <p:cNvPr id="11" name="Freeform 10"/>
            <p:cNvSpPr/>
            <p:nvPr/>
          </p:nvSpPr>
          <p:spPr>
            <a:xfrm>
              <a:off x="662880" y="5157530"/>
              <a:ext cx="8229600" cy="1019216"/>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u="sng" dirty="0" smtClean="0"/>
                <a:t>: </a:t>
              </a:r>
              <a:r>
                <a:rPr lang="el-GR" sz="1700" dirty="0" smtClean="0"/>
                <a:t>Δεν υπάρχουν γνωστές αν τηρηθούν οι δοσολογίες </a:t>
              </a:r>
              <a:endParaRPr lang="en-GB" sz="1700" dirty="0"/>
            </a:p>
          </p:txBody>
        </p:sp>
      </p:grpSp>
      <p:sp>
        <p:nvSpPr>
          <p:cNvPr id="14" name="Freeform 13"/>
          <p:cNvSpPr/>
          <p:nvPr/>
        </p:nvSpPr>
        <p:spPr>
          <a:xfrm>
            <a:off x="611488" y="3068960"/>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a:lnSpc>
                <a:spcPct val="90000"/>
              </a:lnSpc>
              <a:spcAft>
                <a:spcPct val="35000"/>
              </a:spcAft>
              <a:defRPr/>
            </a:pPr>
            <a:r>
              <a:rPr lang="el-GR" sz="1700" u="sng" dirty="0"/>
              <a:t>Χρησιμοποιούμενα μέρη</a:t>
            </a:r>
            <a:r>
              <a:rPr lang="el-GR" sz="1700" u="sng" dirty="0" smtClean="0"/>
              <a:t>:</a:t>
            </a:r>
            <a:r>
              <a:rPr lang="en-GB" sz="1700" u="sng" dirty="0" smtClean="0"/>
              <a:t> </a:t>
            </a:r>
            <a:r>
              <a:rPr lang="el-GR" sz="1700" dirty="0" smtClean="0"/>
              <a:t>φύλλα και καρπούς</a:t>
            </a:r>
            <a:endParaRPr lang="en-GB" sz="1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78764"/>
            <a:ext cx="2982068" cy="4501235"/>
          </a:xfrm>
          <a:prstGeom prst="rect">
            <a:avLst/>
          </a:prstGeom>
        </p:spPr>
      </p:pic>
    </p:spTree>
    <p:extLst>
      <p:ext uri="{BB962C8B-B14F-4D97-AF65-F5344CB8AC3E}">
        <p14:creationId xmlns:p14="http://schemas.microsoft.com/office/powerpoint/2010/main" val="4119462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Γανόδερμα</a:t>
            </a:r>
            <a:endParaRPr lang="en-GB" dirty="0">
              <a:solidFill>
                <a:schemeClr val="tx2">
                  <a:satMod val="130000"/>
                </a:schemeClr>
              </a:solidFill>
            </a:endParaRPr>
          </a:p>
        </p:txBody>
      </p:sp>
      <p:grpSp>
        <p:nvGrpSpPr>
          <p:cNvPr id="30723" name="Group 4"/>
          <p:cNvGrpSpPr>
            <a:grpSpLocks/>
          </p:cNvGrpSpPr>
          <p:nvPr/>
        </p:nvGrpSpPr>
        <p:grpSpPr bwMode="auto">
          <a:xfrm>
            <a:off x="457200" y="1557338"/>
            <a:ext cx="8229600" cy="4556125"/>
            <a:chOff x="457200" y="1556792"/>
            <a:chExt cx="8229600" cy="4557243"/>
          </a:xfrm>
        </p:grpSpPr>
        <p:sp>
          <p:nvSpPr>
            <p:cNvPr id="8" name="Freeform 7"/>
            <p:cNvSpPr/>
            <p:nvPr/>
          </p:nvSpPr>
          <p:spPr>
            <a:xfrm>
              <a:off x="467528" y="1556792"/>
              <a:ext cx="5184565" cy="449888"/>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Ganoderma lucidum</a:t>
              </a:r>
              <a:endParaRPr lang="el-GR" sz="1700" i="1" dirty="0"/>
            </a:p>
          </p:txBody>
        </p:sp>
        <p:sp>
          <p:nvSpPr>
            <p:cNvPr id="9" name="Freeform 8"/>
            <p:cNvSpPr/>
            <p:nvPr/>
          </p:nvSpPr>
          <p:spPr>
            <a:xfrm>
              <a:off x="467569" y="2060848"/>
              <a:ext cx="5184648" cy="1584176"/>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αντιπηκτικό, αντιμεταστατικό, αντικαρκινικό, τονωτικό και ρυθμιστικό του ανοσοποιητικού συστήματος, τονωτικό του νευρικού συστήματος, κυττατοτοξικό, αναστολέας της συσσώρευσης των αιμοπεταλίων,  αντι-υπερτασικό, υπεργλυκαιμικό, υπατοπροστατευτικό</a:t>
              </a:r>
              <a:endParaRPr lang="en-GB" sz="1700" dirty="0"/>
            </a:p>
          </p:txBody>
        </p:sp>
        <p:sp>
          <p:nvSpPr>
            <p:cNvPr id="10" name="Freeform 9"/>
            <p:cNvSpPr/>
            <p:nvPr/>
          </p:nvSpPr>
          <p:spPr>
            <a:xfrm>
              <a:off x="467528" y="4221088"/>
              <a:ext cx="5184592" cy="1126626"/>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 </a:t>
              </a:r>
              <a:r>
                <a:rPr lang="el-GR" sz="1700" dirty="0"/>
                <a:t> Διαβήτης, διαβητικές νευροπάθειες</a:t>
              </a:r>
              <a:r>
                <a:rPr lang="en-GB" sz="1700" dirty="0"/>
                <a:t> </a:t>
              </a:r>
              <a:r>
                <a:rPr lang="el-GR" sz="1700" dirty="0"/>
                <a:t>και νεφροπάθειες</a:t>
              </a:r>
              <a:r>
                <a:rPr lang="en-GB" sz="1700" dirty="0"/>
                <a:t>, </a:t>
              </a:r>
              <a:r>
                <a:rPr lang="el-GR" sz="1700" dirty="0"/>
                <a:t>υψηλή αρτηριακή πίεση, υψηλά τριγλυκερίδια</a:t>
              </a:r>
              <a:r>
                <a:rPr lang="en-GB" sz="1700" dirty="0"/>
                <a:t>,</a:t>
              </a:r>
              <a:r>
                <a:rPr lang="el-GR" sz="1700" dirty="0"/>
                <a:t> μεθερπητική νευραλγία, υποστηρικτική θεραπεία του καρκίνου</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Μην ξεπερνάται η προτεινόμενη δόση</a:t>
              </a:r>
              <a:r>
                <a:rPr lang="en-GB" sz="1700" dirty="0"/>
                <a:t>, </a:t>
              </a:r>
              <a:r>
                <a:rPr lang="el-GR" sz="1700" dirty="0"/>
                <a:t>παράλληλη αντιπηκτική</a:t>
              </a:r>
              <a:r>
                <a:rPr lang="en-GB" sz="1700" dirty="0"/>
                <a:t> </a:t>
              </a:r>
              <a:r>
                <a:rPr lang="el-GR" sz="1700" dirty="0"/>
                <a:t>θεραπεία</a:t>
              </a:r>
              <a:r>
                <a:rPr lang="en-GB" sz="1700" dirty="0"/>
                <a:t>.</a:t>
              </a:r>
              <a:r>
                <a:rPr lang="el-GR" sz="1700" dirty="0"/>
                <a:t> </a:t>
              </a:r>
              <a:endParaRPr lang="en-GB" sz="1700" dirty="0"/>
            </a:p>
          </p:txBody>
        </p:sp>
      </p:grpSp>
      <p:sp>
        <p:nvSpPr>
          <p:cNvPr id="14" name="Freeform 13"/>
          <p:cNvSpPr/>
          <p:nvPr/>
        </p:nvSpPr>
        <p:spPr>
          <a:xfrm>
            <a:off x="467544" y="3717032"/>
            <a:ext cx="5184648" cy="42797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n-GB" sz="1700" u="sng" dirty="0"/>
              <a:t>Part used</a:t>
            </a:r>
            <a:r>
              <a:rPr lang="el-GR" sz="1700" u="sng" dirty="0"/>
              <a:t>:</a:t>
            </a:r>
            <a:r>
              <a:rPr lang="el-GR" sz="1700" dirty="0"/>
              <a:t> μανιτάρι</a:t>
            </a:r>
            <a:endParaRPr lang="en-GB" sz="1700" dirty="0"/>
          </a:p>
        </p:txBody>
      </p:sp>
      <p:pic>
        <p:nvPicPr>
          <p:cNvPr id="13" name="Picture 12" descr="270px-Ganoderma_lucidum_01.jpg"/>
          <p:cNvPicPr>
            <a:picLocks noChangeAspect="1"/>
          </p:cNvPicPr>
          <p:nvPr/>
        </p:nvPicPr>
        <p:blipFill>
          <a:blip r:embed="rId2" cstate="print"/>
          <a:stretch>
            <a:fillRect/>
          </a:stretch>
        </p:blipFill>
        <p:spPr>
          <a:xfrm rot="5400000">
            <a:off x="5248804" y="2032116"/>
            <a:ext cx="3830967" cy="2880320"/>
          </a:xfrm>
          <a:prstGeom prst="rect">
            <a:avLst/>
          </a:prstGeom>
          <a:ln>
            <a:noFill/>
          </a:ln>
          <a:effectLst>
            <a:softEdge rad="112500"/>
          </a:effectLst>
        </p:spPr>
      </p:pic>
    </p:spTree>
    <p:extLst>
      <p:ext uri="{BB962C8B-B14F-4D97-AF65-F5344CB8AC3E}">
        <p14:creationId xmlns:p14="http://schemas.microsoft.com/office/powerpoint/2010/main" val="2562817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hyme Illustration.jpg"/>
          <p:cNvPicPr>
            <a:picLocks noChangeAspect="1"/>
          </p:cNvPicPr>
          <p:nvPr/>
        </p:nvPicPr>
        <p:blipFill>
          <a:blip r:embed="rId2" cstate="print"/>
          <a:stretch>
            <a:fillRect/>
          </a:stretch>
        </p:blipFill>
        <p:spPr>
          <a:xfrm>
            <a:off x="5724128" y="1628800"/>
            <a:ext cx="2945904" cy="3816424"/>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Θυμάρι</a:t>
            </a:r>
            <a:endParaRPr lang="en-GB" dirty="0">
              <a:solidFill>
                <a:schemeClr val="tx2">
                  <a:satMod val="130000"/>
                </a:schemeClr>
              </a:solidFill>
            </a:endParaRPr>
          </a:p>
        </p:txBody>
      </p:sp>
      <p:grpSp>
        <p:nvGrpSpPr>
          <p:cNvPr id="31748" name="Group 4"/>
          <p:cNvGrpSpPr>
            <a:grpSpLocks/>
          </p:cNvGrpSpPr>
          <p:nvPr/>
        </p:nvGrpSpPr>
        <p:grpSpPr bwMode="auto">
          <a:xfrm>
            <a:off x="457200" y="1682750"/>
            <a:ext cx="8229600" cy="4430713"/>
            <a:chOff x="457200" y="1682969"/>
            <a:chExt cx="8229600" cy="4431066"/>
          </a:xfrm>
        </p:grpSpPr>
        <p:sp>
          <p:nvSpPr>
            <p:cNvPr id="8" name="Freeform 7"/>
            <p:cNvSpPr/>
            <p:nvPr/>
          </p:nvSpPr>
          <p:spPr>
            <a:xfrm>
              <a:off x="467528" y="1682969"/>
              <a:ext cx="5184565" cy="521896"/>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Thymus vulgaris</a:t>
              </a:r>
              <a:endParaRPr lang="el-GR" sz="1700" i="1" dirty="0"/>
            </a:p>
          </p:txBody>
        </p:sp>
        <p:sp>
          <p:nvSpPr>
            <p:cNvPr id="9" name="Freeform 8"/>
            <p:cNvSpPr/>
            <p:nvPr/>
          </p:nvSpPr>
          <p:spPr>
            <a:xfrm>
              <a:off x="467544" y="2276872"/>
              <a:ext cx="5184648" cy="1004036"/>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αντιβακτηριδιακό, σπασμολυτικό, μυκητοκτόνο, αντιμικροβιακό, απωχρεμπτικό, αντι-οξειδωτικό. </a:t>
              </a:r>
              <a:endParaRPr lang="en-GB" sz="1700" dirty="0"/>
            </a:p>
          </p:txBody>
        </p:sp>
        <p:sp>
          <p:nvSpPr>
            <p:cNvPr id="10" name="Freeform 9"/>
            <p:cNvSpPr/>
            <p:nvPr/>
          </p:nvSpPr>
          <p:spPr>
            <a:xfrm>
              <a:off x="467528" y="4149080"/>
              <a:ext cx="5184592" cy="1198634"/>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βήχας, βρογχίτιδα, καταρροή, στοματίτιδα, λαρυγκήτιδα,  πονόλαιμος, δυσπεψία, χρόνια γαστρίτιδα, κολικός, αέρια, διάρροια, αμυγδαλίτιδα.</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Δεν υπάρχουν γνωστές</a:t>
              </a:r>
              <a:endParaRPr lang="en-GB" sz="1700" dirty="0"/>
            </a:p>
          </p:txBody>
        </p:sp>
      </p:grpSp>
      <p:sp>
        <p:nvSpPr>
          <p:cNvPr id="14" name="Freeform 13"/>
          <p:cNvSpPr/>
          <p:nvPr/>
        </p:nvSpPr>
        <p:spPr>
          <a:xfrm>
            <a:off x="467544" y="3356992"/>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841295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avender Illustration.jpg"/>
          <p:cNvPicPr>
            <a:picLocks noChangeAspect="1"/>
          </p:cNvPicPr>
          <p:nvPr/>
        </p:nvPicPr>
        <p:blipFill>
          <a:blip r:embed="rId2" cstate="print"/>
          <a:stretch>
            <a:fillRect/>
          </a:stretch>
        </p:blipFill>
        <p:spPr>
          <a:xfrm>
            <a:off x="5652120" y="1628800"/>
            <a:ext cx="3005708" cy="3816424"/>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Λεβάντα</a:t>
            </a:r>
            <a:endParaRPr lang="en-GB" dirty="0">
              <a:solidFill>
                <a:schemeClr val="tx2">
                  <a:satMod val="130000"/>
                </a:schemeClr>
              </a:solidFill>
            </a:endParaRPr>
          </a:p>
        </p:txBody>
      </p:sp>
      <p:grpSp>
        <p:nvGrpSpPr>
          <p:cNvPr id="34820"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Lavandula angustifolia</a:t>
              </a:r>
              <a:endParaRPr lang="el-GR" sz="1700" i="1" dirty="0"/>
            </a:p>
          </p:txBody>
        </p:sp>
        <p:sp>
          <p:nvSpPr>
            <p:cNvPr id="9" name="Freeform 8"/>
            <p:cNvSpPr/>
            <p:nvPr/>
          </p:nvSpPr>
          <p:spPr>
            <a:xfrm>
              <a:off x="467569" y="2496973"/>
              <a:ext cx="5184648" cy="86002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στομαχικό, σπασμολυτικό, αντικαταθλιπτικό, αγχολυτικό</a:t>
              </a:r>
              <a:endParaRPr lang="en-GB" sz="1700" dirty="0"/>
            </a:p>
          </p:txBody>
        </p:sp>
        <p:sp>
          <p:nvSpPr>
            <p:cNvPr id="10" name="Freeform 9"/>
            <p:cNvSpPr/>
            <p:nvPr/>
          </p:nvSpPr>
          <p:spPr>
            <a:xfrm>
              <a:off x="467528" y="4293096"/>
              <a:ext cx="5184592" cy="1054618"/>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ανησυχία, αϋπνία, άγχος, κατάθληψη, πονοκέφαλος, δυσπεψία, κολικός, ρευματισμούς, στομαχική δυσλειτουργία.</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Υψηλές δόσεις λέγεται ότι μπορεί να προκαλέσουν στομαχικές διαταραχές και κολικούς.</a:t>
              </a:r>
              <a:endParaRPr lang="en-GB" sz="1700" dirty="0"/>
            </a:p>
          </p:txBody>
        </p:sp>
      </p:grpSp>
      <p:sp>
        <p:nvSpPr>
          <p:cNvPr id="12" name="Freeform 11"/>
          <p:cNvSpPr/>
          <p:nvPr/>
        </p:nvSpPr>
        <p:spPr>
          <a:xfrm>
            <a:off x="467544" y="3429000"/>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31580773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elissa_officinalis.jpg"/>
          <p:cNvPicPr>
            <a:picLocks noChangeAspect="1"/>
          </p:cNvPicPr>
          <p:nvPr/>
        </p:nvPicPr>
        <p:blipFill>
          <a:blip r:embed="rId2" cstate="print"/>
          <a:stretch>
            <a:fillRect/>
          </a:stretch>
        </p:blipFill>
        <p:spPr>
          <a:xfrm>
            <a:off x="5652120" y="1628800"/>
            <a:ext cx="2952328" cy="3744416"/>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Μελισσόχορτο</a:t>
            </a:r>
            <a:endParaRPr lang="en-GB" dirty="0">
              <a:solidFill>
                <a:schemeClr val="tx2">
                  <a:satMod val="130000"/>
                </a:schemeClr>
              </a:solidFill>
            </a:endParaRPr>
          </a:p>
        </p:txBody>
      </p:sp>
      <p:grpSp>
        <p:nvGrpSpPr>
          <p:cNvPr id="37892"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Melissa officinalis</a:t>
              </a:r>
              <a:endParaRPr lang="el-GR" sz="1700" i="1" dirty="0"/>
            </a:p>
          </p:txBody>
        </p:sp>
        <p:sp>
          <p:nvSpPr>
            <p:cNvPr id="9" name="Freeform 8"/>
            <p:cNvSpPr/>
            <p:nvPr/>
          </p:nvSpPr>
          <p:spPr>
            <a:xfrm>
              <a:off x="467569" y="2496973"/>
              <a:ext cx="5184648" cy="93202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n-GB" sz="1700" dirty="0"/>
                <a:t> </a:t>
              </a:r>
              <a:r>
                <a:rPr lang="el-GR" sz="1700" dirty="0"/>
                <a:t>στομαχικό,  σπασμολυτικό, εφιδρωτικό, </a:t>
              </a:r>
              <a:r>
                <a:rPr lang="en-GB" sz="1700" dirty="0"/>
                <a:t>TSH </a:t>
              </a:r>
              <a:r>
                <a:rPr lang="el-GR" sz="1700" dirty="0"/>
                <a:t>αγωνιστής, αντιικό*. </a:t>
              </a:r>
              <a:endParaRPr lang="en-GB" sz="1700" dirty="0"/>
            </a:p>
          </p:txBody>
        </p:sp>
        <p:sp>
          <p:nvSpPr>
            <p:cNvPr id="10" name="Freeform 9"/>
            <p:cNvSpPr/>
            <p:nvPr/>
          </p:nvSpPr>
          <p:spPr>
            <a:xfrm>
              <a:off x="467528" y="4293096"/>
              <a:ext cx="5184592" cy="1054618"/>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  </a:t>
              </a:r>
              <a:r>
                <a:rPr lang="el-GR" sz="1700" dirty="0"/>
                <a:t>διαταραχές ύπνου, βρεφικός κολικός, δυσπεψία, αέρια, κολικό, ανησυχία, κατάθληψη,  νευρικό κλονισμό, πυρετό, κρυώματα, γρίπες, έρπης*</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a:t>
              </a:r>
              <a:r>
                <a:rPr lang="el-GR" sz="1700" dirty="0"/>
                <a:t> Δεν υπάρχουν γνωστές.</a:t>
              </a:r>
              <a:endParaRPr lang="en-GB" sz="1700" dirty="0"/>
            </a:p>
          </p:txBody>
        </p:sp>
      </p:grpSp>
      <p:sp>
        <p:nvSpPr>
          <p:cNvPr id="12" name="Freeform 11"/>
          <p:cNvSpPr/>
          <p:nvPr/>
        </p:nvSpPr>
        <p:spPr>
          <a:xfrm>
            <a:off x="467544" y="3501008"/>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435778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nts-39a-l.jpg"/>
          <p:cNvPicPr>
            <a:picLocks noChangeAspect="1"/>
          </p:cNvPicPr>
          <p:nvPr/>
        </p:nvPicPr>
        <p:blipFill>
          <a:blip r:embed="rId2" cstate="print"/>
          <a:stretch>
            <a:fillRect/>
          </a:stretch>
        </p:blipFill>
        <p:spPr>
          <a:xfrm>
            <a:off x="5724128" y="1700808"/>
            <a:ext cx="3004964" cy="3672408"/>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Μέντα</a:t>
            </a:r>
            <a:endParaRPr lang="en-GB" dirty="0">
              <a:solidFill>
                <a:schemeClr val="tx2">
                  <a:satMod val="130000"/>
                </a:schemeClr>
              </a:solidFill>
            </a:endParaRPr>
          </a:p>
        </p:txBody>
      </p:sp>
      <p:grpSp>
        <p:nvGrpSpPr>
          <p:cNvPr id="38916"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Mentha officinalis  x M. piperita</a:t>
              </a:r>
              <a:endParaRPr lang="el-GR" sz="1700" i="1" dirty="0"/>
            </a:p>
          </p:txBody>
        </p:sp>
        <p:sp>
          <p:nvSpPr>
            <p:cNvPr id="9" name="Freeform 8"/>
            <p:cNvSpPr/>
            <p:nvPr/>
          </p:nvSpPr>
          <p:spPr>
            <a:xfrm>
              <a:off x="467569" y="2496973"/>
              <a:ext cx="5184648" cy="93202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n-GB" sz="1700" dirty="0"/>
                <a:t> </a:t>
              </a:r>
              <a:r>
                <a:rPr lang="el-GR" sz="1700" dirty="0"/>
                <a:t>σπασμολυτικό, στομαχικό, χολαγωγό, αντιεμετικό, αντιμικροβιακό, εφιδρωτικό, χαλαρωτικό,  αντιβηχικό, αναλγητικό*, αντικνησμώδη*</a:t>
              </a:r>
              <a:endParaRPr lang="en-GB" sz="1700" dirty="0"/>
            </a:p>
          </p:txBody>
        </p:sp>
        <p:sp>
          <p:nvSpPr>
            <p:cNvPr id="10" name="Freeform 9"/>
            <p:cNvSpPr/>
            <p:nvPr/>
          </p:nvSpPr>
          <p:spPr>
            <a:xfrm>
              <a:off x="467528" y="4293096"/>
              <a:ext cx="5184592" cy="1054618"/>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 </a:t>
              </a:r>
              <a:r>
                <a:rPr lang="el-GR" sz="1700" dirty="0"/>
                <a:t>Δυσπεψία, φούσκωμα, αέρια, σπασμούς στο γαστρεντερικό, γαστρίτιδα, εντερίτιδα, καταρροοή, βήχα, κρυώματα, ναυτία, εμετό, πρωινή αδιαθεσία, δυσμηνόρροια, πονοκέφαλο*</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a:t>
              </a:r>
              <a:r>
                <a:rPr lang="el-GR" sz="1700" dirty="0"/>
                <a:t> Δεν υπάρχουν γνωστές</a:t>
              </a:r>
              <a:endParaRPr lang="en-GB" sz="1700" dirty="0"/>
            </a:p>
          </p:txBody>
        </p:sp>
      </p:grpSp>
      <p:sp>
        <p:nvSpPr>
          <p:cNvPr id="12" name="Freeform 11"/>
          <p:cNvSpPr/>
          <p:nvPr/>
        </p:nvSpPr>
        <p:spPr>
          <a:xfrm>
            <a:off x="467472" y="3501008"/>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3414420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riganumVulgare.jpg"/>
          <p:cNvPicPr>
            <a:picLocks noChangeAspect="1"/>
          </p:cNvPicPr>
          <p:nvPr/>
        </p:nvPicPr>
        <p:blipFill>
          <a:blip r:embed="rId2" cstate="print"/>
          <a:stretch>
            <a:fillRect/>
          </a:stretch>
        </p:blipFill>
        <p:spPr>
          <a:xfrm>
            <a:off x="5652120" y="1628800"/>
            <a:ext cx="3006080" cy="3744416"/>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Ρίγανη</a:t>
            </a:r>
            <a:endParaRPr lang="en-GB" dirty="0">
              <a:solidFill>
                <a:schemeClr val="tx2">
                  <a:satMod val="130000"/>
                </a:schemeClr>
              </a:solidFill>
            </a:endParaRPr>
          </a:p>
        </p:txBody>
      </p:sp>
      <p:grpSp>
        <p:nvGrpSpPr>
          <p:cNvPr id="40964"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Oreganum vulgare</a:t>
              </a:r>
              <a:endParaRPr lang="el-GR" sz="1700" i="1" dirty="0"/>
            </a:p>
          </p:txBody>
        </p:sp>
        <p:sp>
          <p:nvSpPr>
            <p:cNvPr id="9" name="Freeform 8"/>
            <p:cNvSpPr/>
            <p:nvPr/>
          </p:nvSpPr>
          <p:spPr>
            <a:xfrm>
              <a:off x="467569" y="2496973"/>
              <a:ext cx="5184648" cy="86002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εφιδρωτικό, αντιμικροβιακό, αποχρεμπτικό, εμμηναγωγό, αντιφλεγμονώδες, στομαχικό.</a:t>
              </a:r>
              <a:endParaRPr lang="en-GB" sz="1700" dirty="0"/>
            </a:p>
          </p:txBody>
        </p:sp>
        <p:sp>
          <p:nvSpPr>
            <p:cNvPr id="10" name="Freeform 9"/>
            <p:cNvSpPr/>
            <p:nvPr/>
          </p:nvSpPr>
          <p:spPr>
            <a:xfrm>
              <a:off x="467528" y="4293096"/>
              <a:ext cx="5184592" cy="1054618"/>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 </a:t>
              </a:r>
              <a:r>
                <a:rPr lang="el-GR" sz="1700" dirty="0"/>
                <a:t>δυσπεψία, αέρια, φούσκωμα, βήχα, ερεθισμένο λαιμό, μαγειρική</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 </a:t>
              </a:r>
              <a:r>
                <a:rPr lang="el-GR" sz="1700" dirty="0"/>
                <a:t>Δεν υπάρχουν γνωστές.</a:t>
              </a:r>
              <a:endParaRPr lang="en-GB" sz="1700" dirty="0"/>
            </a:p>
          </p:txBody>
        </p:sp>
      </p:grpSp>
      <p:sp>
        <p:nvSpPr>
          <p:cNvPr id="13" name="Freeform 12"/>
          <p:cNvSpPr/>
          <p:nvPr/>
        </p:nvSpPr>
        <p:spPr>
          <a:xfrm>
            <a:off x="467472" y="3501008"/>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 στην αρχή της ανθοφορίας</a:t>
            </a:r>
            <a:endParaRPr lang="en-GB" sz="1700" dirty="0"/>
          </a:p>
        </p:txBody>
      </p:sp>
    </p:spTree>
    <p:extLst>
      <p:ext uri="{BB962C8B-B14F-4D97-AF65-F5344CB8AC3E}">
        <p14:creationId xmlns:p14="http://schemas.microsoft.com/office/powerpoint/2010/main" val="1175072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mbucusNigra.jpg"/>
          <p:cNvPicPr>
            <a:picLocks noChangeAspect="1"/>
          </p:cNvPicPr>
          <p:nvPr/>
        </p:nvPicPr>
        <p:blipFill>
          <a:blip r:embed="rId2" cstate="print"/>
          <a:stretch>
            <a:fillRect/>
          </a:stretch>
        </p:blipFill>
        <p:spPr>
          <a:xfrm>
            <a:off x="5724128" y="1628800"/>
            <a:ext cx="2880320" cy="3816424"/>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Σαμπούκος</a:t>
            </a:r>
            <a:endParaRPr lang="en-GB" dirty="0">
              <a:solidFill>
                <a:schemeClr val="tx2">
                  <a:satMod val="130000"/>
                </a:schemeClr>
              </a:solidFill>
            </a:endParaRPr>
          </a:p>
        </p:txBody>
      </p:sp>
      <p:grpSp>
        <p:nvGrpSpPr>
          <p:cNvPr id="41988"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Sambucus nigra</a:t>
              </a:r>
              <a:endParaRPr lang="el-GR" sz="1700" i="1" dirty="0"/>
            </a:p>
          </p:txBody>
        </p:sp>
        <p:sp>
          <p:nvSpPr>
            <p:cNvPr id="9" name="Freeform 8"/>
            <p:cNvSpPr/>
            <p:nvPr/>
          </p:nvSpPr>
          <p:spPr>
            <a:xfrm>
              <a:off x="467569" y="2496973"/>
              <a:ext cx="5184648" cy="78801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εφιδρωτικό, στυπτικό</a:t>
              </a:r>
              <a:endParaRPr lang="en-GB" sz="1700" dirty="0"/>
            </a:p>
          </p:txBody>
        </p:sp>
        <p:sp>
          <p:nvSpPr>
            <p:cNvPr id="10" name="Freeform 9"/>
            <p:cNvSpPr/>
            <p:nvPr/>
          </p:nvSpPr>
          <p:spPr>
            <a:xfrm>
              <a:off x="467528" y="4149080"/>
              <a:ext cx="5040547" cy="1198634"/>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Περιτπώσεις που χρειάζεται εφίδρωση (πυρετοί και γρίπες), καταρροή, οξεία και χρόνια ιγμορίτιδα, αλλεργική ρινίτιδα, πλευρίτιδα, βρογχίτιδα, ερεθισμένο λαιμό, ιλαρά</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a:t>
              </a:r>
              <a:r>
                <a:rPr lang="el-GR" sz="1700" dirty="0"/>
                <a:t>  Δεν υπάρχουν γνωστές</a:t>
              </a:r>
              <a:endParaRPr lang="en-GB" sz="1700" dirty="0"/>
            </a:p>
          </p:txBody>
        </p:sp>
      </p:grpSp>
      <p:sp>
        <p:nvSpPr>
          <p:cNvPr id="13" name="Freeform 12"/>
          <p:cNvSpPr/>
          <p:nvPr/>
        </p:nvSpPr>
        <p:spPr>
          <a:xfrm>
            <a:off x="467472" y="3356992"/>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Άνθη, φρούτα.</a:t>
            </a:r>
            <a:endParaRPr lang="en-GB" sz="1700" dirty="0"/>
          </a:p>
        </p:txBody>
      </p:sp>
    </p:spTree>
    <p:extLst>
      <p:ext uri="{BB962C8B-B14F-4D97-AF65-F5344CB8AC3E}">
        <p14:creationId xmlns:p14="http://schemas.microsoft.com/office/powerpoint/2010/main" val="116358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Οικογένεια της φασολιάς</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4431" y="2348881"/>
            <a:ext cx="3320082" cy="3320082"/>
          </a:xfrm>
          <a:prstGeom prst="rect">
            <a:avLst/>
          </a:prstGeom>
          <a:ln>
            <a:noFill/>
          </a:ln>
          <a:effectLst>
            <a:softEdge rad="112500"/>
          </a:effectLst>
        </p:spPr>
      </p:pic>
      <p:sp>
        <p:nvSpPr>
          <p:cNvPr id="5" name="Footer Placeholder 4"/>
          <p:cNvSpPr>
            <a:spLocks noGrp="1"/>
          </p:cNvSpPr>
          <p:nvPr>
            <p:ph type="ftr" sz="quarter" idx="11"/>
          </p:nvPr>
        </p:nvSpPr>
        <p:spPr>
          <a:xfrm>
            <a:off x="3779912" y="5949280"/>
            <a:ext cx="5104667" cy="434669"/>
          </a:xfrm>
        </p:spPr>
        <p:txBody>
          <a:bodyPr/>
          <a:lstStyle/>
          <a:p>
            <a:r>
              <a:rPr lang="en-GB" sz="1800" dirty="0" err="1" smtClean="0">
                <a:latin typeface="Arial" panose="020B0604020202020204" pitchFamily="34" charset="0"/>
                <a:cs typeface="Arial" panose="020B0604020202020204" pitchFamily="34" charset="0"/>
              </a:rPr>
              <a:t>Astragalus</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membranaceous</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8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ilia cordata.jpg"/>
          <p:cNvPicPr>
            <a:picLocks noChangeAspect="1"/>
          </p:cNvPicPr>
          <p:nvPr/>
        </p:nvPicPr>
        <p:blipFill>
          <a:blip r:embed="rId2" cstate="print"/>
          <a:stretch>
            <a:fillRect/>
          </a:stretch>
        </p:blipFill>
        <p:spPr>
          <a:xfrm>
            <a:off x="5724128" y="1628800"/>
            <a:ext cx="2948713" cy="3744416"/>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Τίλιο</a:t>
            </a:r>
            <a:endParaRPr lang="en-GB" dirty="0">
              <a:solidFill>
                <a:schemeClr val="tx2">
                  <a:satMod val="130000"/>
                </a:schemeClr>
              </a:solidFill>
            </a:endParaRPr>
          </a:p>
        </p:txBody>
      </p:sp>
      <p:grpSp>
        <p:nvGrpSpPr>
          <p:cNvPr id="43012"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Tilia spp.</a:t>
              </a:r>
              <a:endParaRPr lang="el-GR" sz="1700" i="1" dirty="0"/>
            </a:p>
          </p:txBody>
        </p:sp>
        <p:sp>
          <p:nvSpPr>
            <p:cNvPr id="9" name="Freeform 8"/>
            <p:cNvSpPr/>
            <p:nvPr/>
          </p:nvSpPr>
          <p:spPr>
            <a:xfrm>
              <a:off x="467569" y="2496973"/>
              <a:ext cx="5184648" cy="78801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σπασμολυτικό, περιφαρειακό αγγειοδιασταλτικό, ήπιο ερεμιστικό, εφιδρωτικό</a:t>
              </a:r>
              <a:endParaRPr lang="en-GB" sz="1700" dirty="0"/>
            </a:p>
          </p:txBody>
        </p:sp>
        <p:sp>
          <p:nvSpPr>
            <p:cNvPr id="10" name="Freeform 9"/>
            <p:cNvSpPr/>
            <p:nvPr/>
          </p:nvSpPr>
          <p:spPr>
            <a:xfrm>
              <a:off x="467528" y="4149080"/>
              <a:ext cx="5040547" cy="1198634"/>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Κρυώματα, βήχα σχετικό με κρυώματα, καταρροή, εμπύρετες λαταστάσεις, αίσθημα παλμών, άγχος, ανησυχία, υπερένταση, πονοκέφαλο, αϋπνία. </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Δεν υπάρχουν γνωστές, εκτός αλλεργείας.</a:t>
              </a:r>
              <a:endParaRPr lang="en-GB" sz="1700" dirty="0"/>
            </a:p>
          </p:txBody>
        </p:sp>
      </p:grpSp>
      <p:sp>
        <p:nvSpPr>
          <p:cNvPr id="12" name="Freeform 11"/>
          <p:cNvSpPr/>
          <p:nvPr/>
        </p:nvSpPr>
        <p:spPr>
          <a:xfrm>
            <a:off x="467472" y="3356992"/>
            <a:ext cx="5184648" cy="720080"/>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Άνθη</a:t>
            </a:r>
            <a:endParaRPr lang="en-GB" sz="1700" dirty="0"/>
          </a:p>
        </p:txBody>
      </p:sp>
    </p:spTree>
    <p:extLst>
      <p:ext uri="{BB962C8B-B14F-4D97-AF65-F5344CB8AC3E}">
        <p14:creationId xmlns:p14="http://schemas.microsoft.com/office/powerpoint/2010/main" val="1805300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1_Hypericum_perforatum_L.jpg"/>
          <p:cNvPicPr>
            <a:picLocks noChangeAspect="1"/>
          </p:cNvPicPr>
          <p:nvPr/>
        </p:nvPicPr>
        <p:blipFill>
          <a:blip r:embed="rId2" cstate="print"/>
          <a:stretch>
            <a:fillRect/>
          </a:stretch>
        </p:blipFill>
        <p:spPr>
          <a:xfrm>
            <a:off x="5796136" y="1628800"/>
            <a:ext cx="2743200" cy="4464496"/>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Υπερικόν</a:t>
            </a:r>
            <a:endParaRPr lang="en-GB" dirty="0">
              <a:solidFill>
                <a:schemeClr val="tx2">
                  <a:satMod val="130000"/>
                </a:schemeClr>
              </a:solidFill>
            </a:endParaRPr>
          </a:p>
        </p:txBody>
      </p:sp>
      <p:grpSp>
        <p:nvGrpSpPr>
          <p:cNvPr id="46084"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Hypericum perforatum</a:t>
              </a:r>
              <a:endParaRPr lang="el-GR" sz="1700" i="1" dirty="0"/>
            </a:p>
          </p:txBody>
        </p:sp>
        <p:sp>
          <p:nvSpPr>
            <p:cNvPr id="9" name="Freeform 8"/>
            <p:cNvSpPr/>
            <p:nvPr/>
          </p:nvSpPr>
          <p:spPr>
            <a:xfrm>
              <a:off x="467569" y="2496972"/>
              <a:ext cx="5184648" cy="1385535"/>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αντιικό, αντιμικροβιακό,  αντικαταθλιπτικό, τονωτικό του νευρικού συστήματος, επουλωτικό. </a:t>
              </a:r>
              <a:endParaRPr lang="en-GB" sz="1700" dirty="0"/>
            </a:p>
          </p:txBody>
        </p:sp>
        <p:sp>
          <p:nvSpPr>
            <p:cNvPr id="10" name="Freeform 9"/>
            <p:cNvSpPr/>
            <p:nvPr/>
          </p:nvSpPr>
          <p:spPr>
            <a:xfrm>
              <a:off x="467528" y="3962179"/>
              <a:ext cx="5040547" cy="1385535"/>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έρπης, κατάθληψη, αποχή απο αλκοόλ, εμμηνόπαυση, διαταραχές ύπνου, διαταραχές διάθεσης, επούλωση πληγών, νευραλγία, ισχιαλγία   </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a:t>
              </a:r>
              <a:r>
                <a:rPr lang="el-GR" sz="1700" dirty="0"/>
                <a:t> </a:t>
              </a:r>
              <a:r>
                <a:rPr lang="en-GB" sz="1700" dirty="0"/>
                <a:t>warfarin, digoxin, cyclosporin, indinavir </a:t>
              </a:r>
              <a:r>
                <a:rPr lang="el-GR" sz="1700" dirty="0"/>
                <a:t>και σχετικά αντι-</a:t>
              </a:r>
              <a:r>
                <a:rPr lang="en-GB" sz="1700" dirty="0"/>
                <a:t>AIDS</a:t>
              </a:r>
              <a:r>
                <a:rPr lang="el-GR" sz="1700" dirty="0"/>
                <a:t> φάρμακα, φωτο-ευαισθησία, αντισυλλιπτικό χάπι’.  </a:t>
              </a:r>
              <a:endParaRPr lang="en-GB" sz="1700" dirty="0"/>
            </a:p>
          </p:txBody>
        </p:sp>
      </p:grpSp>
    </p:spTree>
    <p:extLst>
      <p:ext uri="{BB962C8B-B14F-4D97-AF65-F5344CB8AC3E}">
        <p14:creationId xmlns:p14="http://schemas.microsoft.com/office/powerpoint/2010/main" val="2447405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20px-Salvia_officinalis_-_Köhler–s_Medizinal-Pflanzen-126.jpg"/>
          <p:cNvPicPr>
            <a:picLocks noChangeAspect="1"/>
          </p:cNvPicPr>
          <p:nvPr/>
        </p:nvPicPr>
        <p:blipFill>
          <a:blip r:embed="rId2" cstate="print"/>
          <a:stretch>
            <a:fillRect/>
          </a:stretch>
        </p:blipFill>
        <p:spPr>
          <a:xfrm>
            <a:off x="5724128" y="1700808"/>
            <a:ext cx="2794000" cy="3672408"/>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Φασκόμηλο</a:t>
            </a:r>
            <a:endParaRPr lang="en-GB" dirty="0">
              <a:solidFill>
                <a:schemeClr val="tx2">
                  <a:satMod val="130000"/>
                </a:schemeClr>
              </a:solidFill>
            </a:endParaRPr>
          </a:p>
        </p:txBody>
      </p:sp>
      <p:grpSp>
        <p:nvGrpSpPr>
          <p:cNvPr id="47108"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Salvia officinalis</a:t>
              </a:r>
              <a:endParaRPr lang="el-GR" sz="1700" i="1" dirty="0"/>
            </a:p>
          </p:txBody>
        </p:sp>
        <p:sp>
          <p:nvSpPr>
            <p:cNvPr id="9" name="Freeform 8"/>
            <p:cNvSpPr/>
            <p:nvPr/>
          </p:nvSpPr>
          <p:spPr>
            <a:xfrm>
              <a:off x="467569" y="2496973"/>
              <a:ext cx="5184648" cy="1004036"/>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σπασμολυτικό, αντιοξειδωτικό, στυπτικό, αντι-υδρωτικό, αντιμικροβιακό. </a:t>
              </a:r>
              <a:endParaRPr lang="en-GB" sz="1700" dirty="0"/>
            </a:p>
          </p:txBody>
        </p:sp>
        <p:sp>
          <p:nvSpPr>
            <p:cNvPr id="10" name="Freeform 9"/>
            <p:cNvSpPr/>
            <p:nvPr/>
          </p:nvSpPr>
          <p:spPr>
            <a:xfrm>
              <a:off x="467528" y="4221088"/>
              <a:ext cx="5184592" cy="1126626"/>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δυσπεψία, υπερβολική εφίδρωση, εξάψεις της εμμηνόπαυσης,  διακοπή της γαλουχίας, νευρική εξάντληση, φλεγμονές του λαιμού – στόματος –μύτης*</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Να μην ξεπεραστεί η προτινόμενη δόση, λόγω πιθανής τοξικότητας της Θουγιόνης. </a:t>
              </a:r>
              <a:endParaRPr lang="en-GB" sz="1700" dirty="0"/>
            </a:p>
          </p:txBody>
        </p:sp>
      </p:grpSp>
      <p:sp>
        <p:nvSpPr>
          <p:cNvPr id="13" name="Freeform 12"/>
          <p:cNvSpPr/>
          <p:nvPr/>
        </p:nvSpPr>
        <p:spPr>
          <a:xfrm>
            <a:off x="467544" y="3573016"/>
            <a:ext cx="5184648" cy="576064"/>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1431293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hytolacca mericana.jpg"/>
          <p:cNvPicPr>
            <a:picLocks noChangeAspect="1"/>
          </p:cNvPicPr>
          <p:nvPr/>
        </p:nvPicPr>
        <p:blipFill>
          <a:blip r:embed="rId2" cstate="print"/>
          <a:stretch>
            <a:fillRect/>
          </a:stretch>
        </p:blipFill>
        <p:spPr>
          <a:xfrm>
            <a:off x="5724128" y="1700808"/>
            <a:ext cx="2968338" cy="3672408"/>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Φυτολάκα</a:t>
            </a:r>
            <a:endParaRPr lang="en-GB" dirty="0">
              <a:solidFill>
                <a:schemeClr val="tx2">
                  <a:satMod val="130000"/>
                </a:schemeClr>
              </a:solidFill>
            </a:endParaRPr>
          </a:p>
        </p:txBody>
      </p:sp>
      <p:grpSp>
        <p:nvGrpSpPr>
          <p:cNvPr id="48132" name="Group 4"/>
          <p:cNvGrpSpPr>
            <a:grpSpLocks/>
          </p:cNvGrpSpPr>
          <p:nvPr/>
        </p:nvGrpSpPr>
        <p:grpSpPr bwMode="auto">
          <a:xfrm>
            <a:off x="457200" y="1682750"/>
            <a:ext cx="8229600" cy="4430713"/>
            <a:chOff x="457200" y="1682968"/>
            <a:chExt cx="8229600" cy="4431067"/>
          </a:xfrm>
        </p:grpSpPr>
        <p:sp>
          <p:nvSpPr>
            <p:cNvPr id="8" name="Freeform 7"/>
            <p:cNvSpPr/>
            <p:nvPr/>
          </p:nvSpPr>
          <p:spPr>
            <a:xfrm>
              <a:off x="467528" y="1682968"/>
              <a:ext cx="5184565" cy="731341"/>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Phytolacca americana</a:t>
              </a:r>
              <a:endParaRPr lang="el-GR" sz="1700" i="1" dirty="0"/>
            </a:p>
          </p:txBody>
        </p:sp>
        <p:sp>
          <p:nvSpPr>
            <p:cNvPr id="9" name="Freeform 8"/>
            <p:cNvSpPr/>
            <p:nvPr/>
          </p:nvSpPr>
          <p:spPr>
            <a:xfrm>
              <a:off x="467569" y="2496973"/>
              <a:ext cx="5184648" cy="932028"/>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αντιφλεγμονώδες, τονωτικό του λυμφατικού, τονωτικό του ανοσοποιητικού</a:t>
              </a:r>
              <a:endParaRPr lang="en-GB" sz="1700" dirty="0"/>
            </a:p>
          </p:txBody>
        </p:sp>
        <p:sp>
          <p:nvSpPr>
            <p:cNvPr id="10" name="Freeform 9"/>
            <p:cNvSpPr/>
            <p:nvPr/>
          </p:nvSpPr>
          <p:spPr>
            <a:xfrm>
              <a:off x="467528" y="4221088"/>
              <a:ext cx="5040547" cy="1126626"/>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δερματικές παθήσεις, φλεγμονές του αναπαραγωγικού και του αναπνευστικού, μαστίτιδα,  αποστήματα μαστού, ιγμορίτιδα, καρκίνο του μαστού και της μήτρας</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Αντενδείξεις:</a:t>
              </a:r>
              <a:r>
                <a:rPr lang="el-GR" sz="1700" dirty="0"/>
                <a:t> Να μην πέρνεται στην εγκυμοσύνη και στο θηλασμό, όταν υπάρχουν γαστρεντερικές ενοχλήσεις, λυμφοκυτταρική λευχαιμία</a:t>
              </a:r>
              <a:endParaRPr lang="en-GB" sz="1700" dirty="0"/>
            </a:p>
          </p:txBody>
        </p:sp>
      </p:grpSp>
      <p:sp>
        <p:nvSpPr>
          <p:cNvPr id="13" name="Freeform 12"/>
          <p:cNvSpPr/>
          <p:nvPr/>
        </p:nvSpPr>
        <p:spPr>
          <a:xfrm>
            <a:off x="467544" y="3573016"/>
            <a:ext cx="5184648" cy="576064"/>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ρίζα</a:t>
            </a:r>
            <a:endParaRPr lang="en-GB" sz="1700" dirty="0"/>
          </a:p>
        </p:txBody>
      </p:sp>
    </p:spTree>
    <p:extLst>
      <p:ext uri="{BB962C8B-B14F-4D97-AF65-F5344CB8AC3E}">
        <p14:creationId xmlns:p14="http://schemas.microsoft.com/office/powerpoint/2010/main" val="3634742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tricaria_recutita_-_Köhler–s_Medizinal-Pflanzen-091.jpg"/>
          <p:cNvPicPr>
            <a:picLocks noChangeAspect="1"/>
          </p:cNvPicPr>
          <p:nvPr/>
        </p:nvPicPr>
        <p:blipFill>
          <a:blip r:embed="rId2" cstate="print"/>
          <a:stretch>
            <a:fillRect/>
          </a:stretch>
        </p:blipFill>
        <p:spPr>
          <a:xfrm>
            <a:off x="5724128" y="1700808"/>
            <a:ext cx="2971600" cy="3672408"/>
          </a:xfrm>
          <a:prstGeom prst="rect">
            <a:avLst/>
          </a:prstGeom>
          <a:ln>
            <a:noFill/>
          </a:ln>
          <a:effectLst>
            <a:softEdge rad="112500"/>
          </a:effec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tx2">
                    <a:satMod val="130000"/>
                  </a:schemeClr>
                </a:solidFill>
              </a:rPr>
              <a:t>Χαμομήλι</a:t>
            </a:r>
            <a:endParaRPr lang="en-GB" dirty="0">
              <a:solidFill>
                <a:schemeClr val="tx2">
                  <a:satMod val="130000"/>
                </a:schemeClr>
              </a:solidFill>
            </a:endParaRPr>
          </a:p>
        </p:txBody>
      </p:sp>
      <p:grpSp>
        <p:nvGrpSpPr>
          <p:cNvPr id="49156" name="Group 4"/>
          <p:cNvGrpSpPr>
            <a:grpSpLocks/>
          </p:cNvGrpSpPr>
          <p:nvPr/>
        </p:nvGrpSpPr>
        <p:grpSpPr bwMode="auto">
          <a:xfrm>
            <a:off x="457200" y="1682750"/>
            <a:ext cx="8229600" cy="4430713"/>
            <a:chOff x="457200" y="1682969"/>
            <a:chExt cx="8229600" cy="4431066"/>
          </a:xfrm>
        </p:grpSpPr>
        <p:sp>
          <p:nvSpPr>
            <p:cNvPr id="8" name="Freeform 7"/>
            <p:cNvSpPr/>
            <p:nvPr/>
          </p:nvSpPr>
          <p:spPr>
            <a:xfrm>
              <a:off x="467528" y="1682969"/>
              <a:ext cx="5184565" cy="593904"/>
            </a:xfrm>
            <a:custGeom>
              <a:avLst/>
              <a:gdLst>
                <a:gd name="connsiteX0" fmla="*/ 0 w 5184565"/>
                <a:gd name="connsiteY0" fmla="*/ 121893 h 731341"/>
                <a:gd name="connsiteX1" fmla="*/ 35702 w 5184565"/>
                <a:gd name="connsiteY1" fmla="*/ 35702 h 731341"/>
                <a:gd name="connsiteX2" fmla="*/ 121893 w 5184565"/>
                <a:gd name="connsiteY2" fmla="*/ 0 h 731341"/>
                <a:gd name="connsiteX3" fmla="*/ 5062672 w 5184565"/>
                <a:gd name="connsiteY3" fmla="*/ 0 h 731341"/>
                <a:gd name="connsiteX4" fmla="*/ 5148863 w 5184565"/>
                <a:gd name="connsiteY4" fmla="*/ 35702 h 731341"/>
                <a:gd name="connsiteX5" fmla="*/ 5184565 w 5184565"/>
                <a:gd name="connsiteY5" fmla="*/ 121893 h 731341"/>
                <a:gd name="connsiteX6" fmla="*/ 5184565 w 5184565"/>
                <a:gd name="connsiteY6" fmla="*/ 609448 h 731341"/>
                <a:gd name="connsiteX7" fmla="*/ 5148863 w 5184565"/>
                <a:gd name="connsiteY7" fmla="*/ 695639 h 731341"/>
                <a:gd name="connsiteX8" fmla="*/ 5062672 w 5184565"/>
                <a:gd name="connsiteY8" fmla="*/ 731341 h 731341"/>
                <a:gd name="connsiteX9" fmla="*/ 121893 w 5184565"/>
                <a:gd name="connsiteY9" fmla="*/ 731341 h 731341"/>
                <a:gd name="connsiteX10" fmla="*/ 35702 w 5184565"/>
                <a:gd name="connsiteY10" fmla="*/ 695639 h 731341"/>
                <a:gd name="connsiteX11" fmla="*/ 0 w 5184565"/>
                <a:gd name="connsiteY11" fmla="*/ 609448 h 731341"/>
                <a:gd name="connsiteX12" fmla="*/ 0 w 5184565"/>
                <a:gd name="connsiteY12" fmla="*/ 121893 h 7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565" h="731341">
                  <a:moveTo>
                    <a:pt x="0" y="121893"/>
                  </a:moveTo>
                  <a:cubicBezTo>
                    <a:pt x="0" y="89565"/>
                    <a:pt x="12842" y="58561"/>
                    <a:pt x="35702" y="35702"/>
                  </a:cubicBezTo>
                  <a:cubicBezTo>
                    <a:pt x="58561" y="12843"/>
                    <a:pt x="89565" y="0"/>
                    <a:pt x="121893" y="0"/>
                  </a:cubicBezTo>
                  <a:lnTo>
                    <a:pt x="5062672" y="0"/>
                  </a:lnTo>
                  <a:cubicBezTo>
                    <a:pt x="5095000" y="0"/>
                    <a:pt x="5126004" y="12842"/>
                    <a:pt x="5148863" y="35702"/>
                  </a:cubicBezTo>
                  <a:cubicBezTo>
                    <a:pt x="5171722" y="58561"/>
                    <a:pt x="5184565" y="89565"/>
                    <a:pt x="5184565" y="121893"/>
                  </a:cubicBezTo>
                  <a:lnTo>
                    <a:pt x="5184565" y="609448"/>
                  </a:lnTo>
                  <a:cubicBezTo>
                    <a:pt x="5184565" y="641776"/>
                    <a:pt x="5171723" y="672780"/>
                    <a:pt x="5148863" y="695639"/>
                  </a:cubicBezTo>
                  <a:cubicBezTo>
                    <a:pt x="5126004" y="718498"/>
                    <a:pt x="5095000" y="731341"/>
                    <a:pt x="5062672" y="731341"/>
                  </a:cubicBezTo>
                  <a:lnTo>
                    <a:pt x="121893" y="731341"/>
                  </a:lnTo>
                  <a:cubicBezTo>
                    <a:pt x="89565" y="731341"/>
                    <a:pt x="58561" y="718499"/>
                    <a:pt x="35702" y="695639"/>
                  </a:cubicBezTo>
                  <a:cubicBezTo>
                    <a:pt x="12843" y="672780"/>
                    <a:pt x="0" y="641776"/>
                    <a:pt x="0" y="609448"/>
                  </a:cubicBezTo>
                  <a:lnTo>
                    <a:pt x="0" y="12189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00471" tIns="100471" rIns="100471" bIns="100471" spcCol="1270" anchor="ctr"/>
            <a:lstStyle/>
            <a:p>
              <a:pPr defTabSz="755650" eaLnBrk="1" fontAlgn="auto" hangingPunct="1">
                <a:lnSpc>
                  <a:spcPct val="90000"/>
                </a:lnSpc>
                <a:spcAft>
                  <a:spcPct val="35000"/>
                </a:spcAft>
                <a:defRPr/>
              </a:pPr>
              <a:r>
                <a:rPr lang="en-GB" sz="1700" i="1" dirty="0"/>
                <a:t>Matricaria chamomila</a:t>
              </a:r>
              <a:endParaRPr lang="el-GR" sz="1700" i="1" dirty="0"/>
            </a:p>
          </p:txBody>
        </p:sp>
        <p:sp>
          <p:nvSpPr>
            <p:cNvPr id="9" name="Freeform 8"/>
            <p:cNvSpPr/>
            <p:nvPr/>
          </p:nvSpPr>
          <p:spPr>
            <a:xfrm>
              <a:off x="467569" y="2352957"/>
              <a:ext cx="5184648" cy="788011"/>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Δράσεις:</a:t>
              </a:r>
              <a:r>
                <a:rPr lang="el-GR" sz="1700" dirty="0"/>
                <a:t> αντιφλεγμονώδες, σπασμολυτικό, στομαχικό, ήπιο ηρεμιστηκό, εφιδρωτικό, επουλωτικό</a:t>
              </a:r>
              <a:endParaRPr lang="en-GB" sz="1700" dirty="0"/>
            </a:p>
          </p:txBody>
        </p:sp>
        <p:sp>
          <p:nvSpPr>
            <p:cNvPr id="10" name="Freeform 9"/>
            <p:cNvSpPr/>
            <p:nvPr/>
          </p:nvSpPr>
          <p:spPr>
            <a:xfrm>
              <a:off x="467528" y="3861048"/>
              <a:ext cx="5184592" cy="1486666"/>
            </a:xfrm>
            <a:custGeom>
              <a:avLst/>
              <a:gdLst>
                <a:gd name="connsiteX0" fmla="*/ 0 w 5040547"/>
                <a:gd name="connsiteY0" fmla="*/ 230927 h 1385535"/>
                <a:gd name="connsiteX1" fmla="*/ 67637 w 5040547"/>
                <a:gd name="connsiteY1" fmla="*/ 67637 h 1385535"/>
                <a:gd name="connsiteX2" fmla="*/ 230927 w 5040547"/>
                <a:gd name="connsiteY2" fmla="*/ 0 h 1385535"/>
                <a:gd name="connsiteX3" fmla="*/ 4809620 w 5040547"/>
                <a:gd name="connsiteY3" fmla="*/ 0 h 1385535"/>
                <a:gd name="connsiteX4" fmla="*/ 4972910 w 5040547"/>
                <a:gd name="connsiteY4" fmla="*/ 67637 h 1385535"/>
                <a:gd name="connsiteX5" fmla="*/ 5040547 w 5040547"/>
                <a:gd name="connsiteY5" fmla="*/ 230927 h 1385535"/>
                <a:gd name="connsiteX6" fmla="*/ 5040547 w 5040547"/>
                <a:gd name="connsiteY6" fmla="*/ 1154608 h 1385535"/>
                <a:gd name="connsiteX7" fmla="*/ 4972910 w 5040547"/>
                <a:gd name="connsiteY7" fmla="*/ 1317898 h 1385535"/>
                <a:gd name="connsiteX8" fmla="*/ 4809620 w 5040547"/>
                <a:gd name="connsiteY8" fmla="*/ 1385535 h 1385535"/>
                <a:gd name="connsiteX9" fmla="*/ 230927 w 5040547"/>
                <a:gd name="connsiteY9" fmla="*/ 1385535 h 1385535"/>
                <a:gd name="connsiteX10" fmla="*/ 67637 w 5040547"/>
                <a:gd name="connsiteY10" fmla="*/ 1317898 h 1385535"/>
                <a:gd name="connsiteX11" fmla="*/ 0 w 5040547"/>
                <a:gd name="connsiteY11" fmla="*/ 1154608 h 1385535"/>
                <a:gd name="connsiteX12" fmla="*/ 0 w 5040547"/>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47" h="1385535">
                  <a:moveTo>
                    <a:pt x="0" y="230927"/>
                  </a:moveTo>
                  <a:cubicBezTo>
                    <a:pt x="0" y="169681"/>
                    <a:pt x="24330" y="110944"/>
                    <a:pt x="67637" y="67637"/>
                  </a:cubicBezTo>
                  <a:cubicBezTo>
                    <a:pt x="110944" y="24330"/>
                    <a:pt x="169682" y="0"/>
                    <a:pt x="230927" y="0"/>
                  </a:cubicBezTo>
                  <a:lnTo>
                    <a:pt x="4809620" y="0"/>
                  </a:lnTo>
                  <a:cubicBezTo>
                    <a:pt x="4870866" y="0"/>
                    <a:pt x="4929603" y="24330"/>
                    <a:pt x="4972910" y="67637"/>
                  </a:cubicBezTo>
                  <a:cubicBezTo>
                    <a:pt x="5016217" y="110944"/>
                    <a:pt x="5040547" y="169682"/>
                    <a:pt x="5040547" y="230927"/>
                  </a:cubicBezTo>
                  <a:lnTo>
                    <a:pt x="5040547" y="1154608"/>
                  </a:lnTo>
                  <a:cubicBezTo>
                    <a:pt x="5040547" y="1215854"/>
                    <a:pt x="5016217" y="1274591"/>
                    <a:pt x="4972910" y="1317898"/>
                  </a:cubicBezTo>
                  <a:cubicBezTo>
                    <a:pt x="4929603" y="1361205"/>
                    <a:pt x="4870866" y="1385535"/>
                    <a:pt x="4809620"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Ενδείξεις:</a:t>
              </a:r>
              <a:r>
                <a:rPr lang="el-GR" sz="1700" dirty="0"/>
                <a:t> Έλκος, γαστροεντερικές παθήσεις, φούσκωμα, αέρια, άγχος, ναυτία, δυσμηνόρροια, αμηνόρροια, έκζεμα*, </a:t>
              </a:r>
              <a:r>
                <a:rPr lang="en-GB" sz="1700" dirty="0"/>
                <a:t>wounds</a:t>
              </a:r>
              <a:r>
                <a:rPr lang="el-GR" sz="1700" dirty="0"/>
                <a:t>*, έλκη ποδιών*, δερματικές φλεγμονές*, φλεγμονές των βλεννογόνων  μεμβρανών*, βακτηριακές ασθένεις του δέρματος</a:t>
              </a:r>
              <a:endParaRPr lang="el-GR" sz="1700" u="sng" dirty="0"/>
            </a:p>
          </p:txBody>
        </p:sp>
        <p:sp>
          <p:nvSpPr>
            <p:cNvPr id="11" name="Freeform 10"/>
            <p:cNvSpPr/>
            <p:nvPr/>
          </p:nvSpPr>
          <p:spPr>
            <a:xfrm>
              <a:off x="457200" y="5431770"/>
              <a:ext cx="8229600" cy="682265"/>
            </a:xfrm>
            <a:custGeom>
              <a:avLst/>
              <a:gdLst>
                <a:gd name="connsiteX0" fmla="*/ 0 w 8229600"/>
                <a:gd name="connsiteY0" fmla="*/ 113713 h 682265"/>
                <a:gd name="connsiteX1" fmla="*/ 33306 w 8229600"/>
                <a:gd name="connsiteY1" fmla="*/ 33306 h 682265"/>
                <a:gd name="connsiteX2" fmla="*/ 113713 w 8229600"/>
                <a:gd name="connsiteY2" fmla="*/ 0 h 682265"/>
                <a:gd name="connsiteX3" fmla="*/ 8115887 w 8229600"/>
                <a:gd name="connsiteY3" fmla="*/ 0 h 682265"/>
                <a:gd name="connsiteX4" fmla="*/ 8196294 w 8229600"/>
                <a:gd name="connsiteY4" fmla="*/ 33306 h 682265"/>
                <a:gd name="connsiteX5" fmla="*/ 8229600 w 8229600"/>
                <a:gd name="connsiteY5" fmla="*/ 113713 h 682265"/>
                <a:gd name="connsiteX6" fmla="*/ 8229600 w 8229600"/>
                <a:gd name="connsiteY6" fmla="*/ 568552 h 682265"/>
                <a:gd name="connsiteX7" fmla="*/ 8196294 w 8229600"/>
                <a:gd name="connsiteY7" fmla="*/ 648959 h 682265"/>
                <a:gd name="connsiteX8" fmla="*/ 8115887 w 8229600"/>
                <a:gd name="connsiteY8" fmla="*/ 682265 h 682265"/>
                <a:gd name="connsiteX9" fmla="*/ 113713 w 8229600"/>
                <a:gd name="connsiteY9" fmla="*/ 682265 h 682265"/>
                <a:gd name="connsiteX10" fmla="*/ 33306 w 8229600"/>
                <a:gd name="connsiteY10" fmla="*/ 648959 h 682265"/>
                <a:gd name="connsiteX11" fmla="*/ 0 w 8229600"/>
                <a:gd name="connsiteY11" fmla="*/ 568552 h 682265"/>
                <a:gd name="connsiteX12" fmla="*/ 0 w 8229600"/>
                <a:gd name="connsiteY12" fmla="*/ 113713 h 68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682265">
                  <a:moveTo>
                    <a:pt x="0" y="113713"/>
                  </a:moveTo>
                  <a:cubicBezTo>
                    <a:pt x="0" y="83554"/>
                    <a:pt x="11981" y="54631"/>
                    <a:pt x="33306" y="33306"/>
                  </a:cubicBezTo>
                  <a:cubicBezTo>
                    <a:pt x="54631" y="11981"/>
                    <a:pt x="83555" y="0"/>
                    <a:pt x="113713" y="0"/>
                  </a:cubicBezTo>
                  <a:lnTo>
                    <a:pt x="8115887" y="0"/>
                  </a:lnTo>
                  <a:cubicBezTo>
                    <a:pt x="8146046" y="0"/>
                    <a:pt x="8174969" y="11981"/>
                    <a:pt x="8196294" y="33306"/>
                  </a:cubicBezTo>
                  <a:cubicBezTo>
                    <a:pt x="8217619" y="54631"/>
                    <a:pt x="8229600" y="83555"/>
                    <a:pt x="8229600" y="113713"/>
                  </a:cubicBezTo>
                  <a:lnTo>
                    <a:pt x="8229600" y="568552"/>
                  </a:lnTo>
                  <a:cubicBezTo>
                    <a:pt x="8229600" y="598711"/>
                    <a:pt x="8217620" y="627634"/>
                    <a:pt x="8196294" y="648959"/>
                  </a:cubicBezTo>
                  <a:cubicBezTo>
                    <a:pt x="8174969" y="670284"/>
                    <a:pt x="8146045" y="682265"/>
                    <a:pt x="8115887" y="682265"/>
                  </a:cubicBezTo>
                  <a:lnTo>
                    <a:pt x="113713" y="682265"/>
                  </a:lnTo>
                  <a:cubicBezTo>
                    <a:pt x="83554" y="682265"/>
                    <a:pt x="54631" y="670285"/>
                    <a:pt x="33306" y="648959"/>
                  </a:cubicBezTo>
                  <a:cubicBezTo>
                    <a:pt x="11981" y="627634"/>
                    <a:pt x="0" y="598710"/>
                    <a:pt x="0" y="568552"/>
                  </a:cubicBezTo>
                  <a:lnTo>
                    <a:pt x="0" y="113713"/>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98075" tIns="98075" rIns="98075" bIns="98075" spcCol="1270" anchor="ctr"/>
            <a:lstStyle/>
            <a:p>
              <a:pPr defTabSz="755650" eaLnBrk="1" fontAlgn="auto" hangingPunct="1">
                <a:lnSpc>
                  <a:spcPct val="90000"/>
                </a:lnSpc>
                <a:spcAft>
                  <a:spcPct val="35000"/>
                </a:spcAft>
                <a:defRPr/>
              </a:pPr>
              <a:r>
                <a:rPr lang="el-GR" sz="1700" u="sng" dirty="0"/>
                <a:t>Προφυλάξεις:</a:t>
              </a:r>
              <a:r>
                <a:rPr lang="el-GR" sz="1700" dirty="0"/>
                <a:t> Δεν υπάρχουν γνωστές ,εκτός από αλλεργίες.  </a:t>
              </a:r>
              <a:endParaRPr lang="en-GB" sz="1700" dirty="0"/>
            </a:p>
          </p:txBody>
        </p:sp>
      </p:grpSp>
      <p:sp>
        <p:nvSpPr>
          <p:cNvPr id="13" name="Freeform 12"/>
          <p:cNvSpPr/>
          <p:nvPr/>
        </p:nvSpPr>
        <p:spPr>
          <a:xfrm>
            <a:off x="467544" y="3212976"/>
            <a:ext cx="5184648" cy="576064"/>
          </a:xfrm>
          <a:custGeom>
            <a:avLst/>
            <a:gdLst>
              <a:gd name="connsiteX0" fmla="*/ 0 w 5184648"/>
              <a:gd name="connsiteY0" fmla="*/ 230927 h 1385535"/>
              <a:gd name="connsiteX1" fmla="*/ 67637 w 5184648"/>
              <a:gd name="connsiteY1" fmla="*/ 67637 h 1385535"/>
              <a:gd name="connsiteX2" fmla="*/ 230927 w 5184648"/>
              <a:gd name="connsiteY2" fmla="*/ 0 h 1385535"/>
              <a:gd name="connsiteX3" fmla="*/ 4953721 w 5184648"/>
              <a:gd name="connsiteY3" fmla="*/ 0 h 1385535"/>
              <a:gd name="connsiteX4" fmla="*/ 5117011 w 5184648"/>
              <a:gd name="connsiteY4" fmla="*/ 67637 h 1385535"/>
              <a:gd name="connsiteX5" fmla="*/ 5184648 w 5184648"/>
              <a:gd name="connsiteY5" fmla="*/ 230927 h 1385535"/>
              <a:gd name="connsiteX6" fmla="*/ 5184648 w 5184648"/>
              <a:gd name="connsiteY6" fmla="*/ 1154608 h 1385535"/>
              <a:gd name="connsiteX7" fmla="*/ 5117011 w 5184648"/>
              <a:gd name="connsiteY7" fmla="*/ 1317898 h 1385535"/>
              <a:gd name="connsiteX8" fmla="*/ 4953721 w 5184648"/>
              <a:gd name="connsiteY8" fmla="*/ 1385535 h 1385535"/>
              <a:gd name="connsiteX9" fmla="*/ 230927 w 5184648"/>
              <a:gd name="connsiteY9" fmla="*/ 1385535 h 1385535"/>
              <a:gd name="connsiteX10" fmla="*/ 67637 w 5184648"/>
              <a:gd name="connsiteY10" fmla="*/ 1317898 h 1385535"/>
              <a:gd name="connsiteX11" fmla="*/ 0 w 5184648"/>
              <a:gd name="connsiteY11" fmla="*/ 1154608 h 1385535"/>
              <a:gd name="connsiteX12" fmla="*/ 0 w 5184648"/>
              <a:gd name="connsiteY12" fmla="*/ 230927 h 138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648" h="1385535">
                <a:moveTo>
                  <a:pt x="0" y="230927"/>
                </a:moveTo>
                <a:cubicBezTo>
                  <a:pt x="0" y="169681"/>
                  <a:pt x="24330" y="110944"/>
                  <a:pt x="67637" y="67637"/>
                </a:cubicBezTo>
                <a:cubicBezTo>
                  <a:pt x="110944" y="24330"/>
                  <a:pt x="169682" y="0"/>
                  <a:pt x="230927" y="0"/>
                </a:cubicBezTo>
                <a:lnTo>
                  <a:pt x="4953721" y="0"/>
                </a:lnTo>
                <a:cubicBezTo>
                  <a:pt x="5014967" y="0"/>
                  <a:pt x="5073704" y="24330"/>
                  <a:pt x="5117011" y="67637"/>
                </a:cubicBezTo>
                <a:cubicBezTo>
                  <a:pt x="5160318" y="110944"/>
                  <a:pt x="5184648" y="169682"/>
                  <a:pt x="5184648" y="230927"/>
                </a:cubicBezTo>
                <a:lnTo>
                  <a:pt x="5184648" y="1154608"/>
                </a:lnTo>
                <a:cubicBezTo>
                  <a:pt x="5184648" y="1215854"/>
                  <a:pt x="5160318" y="1274591"/>
                  <a:pt x="5117011" y="1317898"/>
                </a:cubicBezTo>
                <a:cubicBezTo>
                  <a:pt x="5073704" y="1361205"/>
                  <a:pt x="5014967" y="1385535"/>
                  <a:pt x="4953721" y="1385535"/>
                </a:cubicBezTo>
                <a:lnTo>
                  <a:pt x="230927" y="1385535"/>
                </a:lnTo>
                <a:cubicBezTo>
                  <a:pt x="169681" y="1385535"/>
                  <a:pt x="110944" y="1361205"/>
                  <a:pt x="67637" y="1317898"/>
                </a:cubicBezTo>
                <a:cubicBezTo>
                  <a:pt x="24330" y="1274591"/>
                  <a:pt x="0" y="1215853"/>
                  <a:pt x="0" y="1154608"/>
                </a:cubicBezTo>
                <a:lnTo>
                  <a:pt x="0" y="230927"/>
                </a:lnTo>
                <a:close/>
              </a:path>
            </a:pathLst>
          </a:cu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32406" tIns="132406" rIns="132406" bIns="132406" spcCol="1270" anchor="ctr"/>
          <a:lstStyle/>
          <a:p>
            <a:pPr defTabSz="755650" eaLnBrk="1" fontAlgn="auto" hangingPunct="1">
              <a:lnSpc>
                <a:spcPct val="90000"/>
              </a:lnSpc>
              <a:spcAft>
                <a:spcPct val="35000"/>
              </a:spcAft>
              <a:defRPr/>
            </a:pPr>
            <a:r>
              <a:rPr lang="el-GR" sz="1700" u="sng" dirty="0"/>
              <a:t>Χρησιμοποιούμενα μέρη:</a:t>
            </a:r>
            <a:r>
              <a:rPr lang="el-GR" sz="1700" dirty="0"/>
              <a:t> Υπέργεια μέρη</a:t>
            </a:r>
            <a:endParaRPr lang="en-GB" sz="1700" dirty="0"/>
          </a:p>
        </p:txBody>
      </p:sp>
    </p:spTree>
    <p:extLst>
      <p:ext uri="{BB962C8B-B14F-4D97-AF65-F5344CB8AC3E}">
        <p14:creationId xmlns:p14="http://schemas.microsoft.com/office/powerpoint/2010/main" val="14780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Φαρμακείο στο σπίτι μας</a:t>
            </a:r>
            <a:endParaRPr lang="en-GB" dirty="0"/>
          </a:p>
        </p:txBody>
      </p:sp>
      <p:sp>
        <p:nvSpPr>
          <p:cNvPr id="3" name="Content Placeholder 2"/>
          <p:cNvSpPr>
            <a:spLocks noGrp="1"/>
          </p:cNvSpPr>
          <p:nvPr>
            <p:ph idx="1"/>
          </p:nvPr>
        </p:nvSpPr>
        <p:spPr/>
        <p:txBody>
          <a:bodyPr>
            <a:normAutofit fontScale="85000" lnSpcReduction="20000"/>
          </a:bodyPr>
          <a:lstStyle/>
          <a:p>
            <a:pPr marL="0" indent="0" algn="ctr">
              <a:buNone/>
            </a:pPr>
            <a:r>
              <a:rPr lang="el-GR" sz="2800" dirty="0" smtClean="0"/>
              <a:t>Αναπνευστικό</a:t>
            </a:r>
            <a:endParaRPr lang="el-GR" dirty="0"/>
          </a:p>
          <a:p>
            <a:pPr marL="82296" indent="0" algn="just">
              <a:buNone/>
            </a:pPr>
            <a:r>
              <a:rPr lang="el-GR" dirty="0" smtClean="0"/>
              <a:t>     </a:t>
            </a:r>
            <a:r>
              <a:rPr lang="el-GR" sz="2400" dirty="0" smtClean="0"/>
              <a:t>Σχεδόν </a:t>
            </a:r>
            <a:r>
              <a:rPr lang="el-GR" sz="2400" dirty="0"/>
              <a:t>στις περισσότερες φλεγμονές του ανοσοποιητικού επηρεάζονται τα </a:t>
            </a:r>
            <a:r>
              <a:rPr lang="el-GR" sz="2400" u="sng" dirty="0" err="1" smtClean="0"/>
              <a:t>βλεννογόνα</a:t>
            </a:r>
            <a:r>
              <a:rPr lang="el-GR" sz="2400" u="sng" dirty="0" smtClean="0"/>
              <a:t> κύτταρα.</a:t>
            </a:r>
            <a:r>
              <a:rPr lang="el-GR" sz="2400" dirty="0" smtClean="0"/>
              <a:t> </a:t>
            </a:r>
            <a:r>
              <a:rPr lang="el-GR" sz="2400" dirty="0"/>
              <a:t>Τα καταλληλότερα βότανα για αυτά είναι το </a:t>
            </a:r>
            <a:r>
              <a:rPr lang="el-GR" sz="2400" i="1" dirty="0"/>
              <a:t>πεντάνευρο (</a:t>
            </a:r>
            <a:r>
              <a:rPr lang="en-GB" sz="2400" i="1" dirty="0"/>
              <a:t>Plantago spp.)</a:t>
            </a:r>
            <a:r>
              <a:rPr lang="el-GR" sz="2400" i="1" dirty="0"/>
              <a:t>, </a:t>
            </a:r>
            <a:r>
              <a:rPr lang="en-GB" sz="2400" i="1" dirty="0"/>
              <a:t>slippery elm (Ulmus rubra) </a:t>
            </a:r>
            <a:r>
              <a:rPr lang="en-GB" sz="2400" dirty="0"/>
              <a:t>, </a:t>
            </a:r>
            <a:r>
              <a:rPr lang="el-GR" sz="2400" dirty="0"/>
              <a:t>η </a:t>
            </a:r>
            <a:r>
              <a:rPr lang="el-GR" sz="2400" i="1" dirty="0"/>
              <a:t>γλυκόριζα (</a:t>
            </a:r>
            <a:r>
              <a:rPr lang="en-GB" sz="2400" i="1" dirty="0"/>
              <a:t>Glycyrrhiza glabra</a:t>
            </a:r>
            <a:r>
              <a:rPr lang="en-GB" sz="2400" i="1" dirty="0" smtClean="0"/>
              <a:t>), </a:t>
            </a:r>
            <a:r>
              <a:rPr lang="el-GR" sz="2400" i="1" dirty="0" smtClean="0"/>
              <a:t>η υδραστίδα (</a:t>
            </a:r>
            <a:r>
              <a:rPr lang="en-GB" sz="2400" i="1" dirty="0" smtClean="0"/>
              <a:t>Hydrastis </a:t>
            </a:r>
            <a:r>
              <a:rPr lang="en-GB" sz="2400" i="1" dirty="0"/>
              <a:t>c</a:t>
            </a:r>
            <a:r>
              <a:rPr lang="en-GB" sz="2400" i="1" dirty="0" smtClean="0"/>
              <a:t>anadensis) </a:t>
            </a:r>
            <a:r>
              <a:rPr lang="el-GR" sz="2400" dirty="0"/>
              <a:t>και η </a:t>
            </a:r>
            <a:r>
              <a:rPr lang="el-GR" sz="2400" i="1" dirty="0"/>
              <a:t>κανέλα (</a:t>
            </a:r>
            <a:r>
              <a:rPr lang="en-GB" sz="2400" i="1" dirty="0"/>
              <a:t>Cinnamonum zeylanicum).</a:t>
            </a:r>
            <a:r>
              <a:rPr lang="en-GB" sz="2400" dirty="0"/>
              <a:t> </a:t>
            </a:r>
            <a:endParaRPr lang="el-GR" sz="2400" dirty="0" smtClean="0"/>
          </a:p>
          <a:p>
            <a:pPr marL="82296" indent="0" algn="just">
              <a:buNone/>
            </a:pPr>
            <a:endParaRPr lang="el-GR" sz="2400" dirty="0" smtClean="0"/>
          </a:p>
          <a:p>
            <a:pPr marL="82296" indent="0" algn="just">
              <a:buNone/>
            </a:pPr>
            <a:r>
              <a:rPr lang="el-GR" sz="2400" dirty="0"/>
              <a:t> </a:t>
            </a:r>
            <a:r>
              <a:rPr lang="el-GR" sz="2400" dirty="0" smtClean="0"/>
              <a:t>    Αν </a:t>
            </a:r>
            <a:r>
              <a:rPr lang="el-GR" sz="2400" dirty="0"/>
              <a:t>υπάρχει </a:t>
            </a:r>
            <a:r>
              <a:rPr lang="el-GR" sz="2400" u="sng" dirty="0"/>
              <a:t>καταρροή</a:t>
            </a:r>
            <a:r>
              <a:rPr lang="el-GR" sz="2400" dirty="0"/>
              <a:t> προσθέτουμε </a:t>
            </a:r>
            <a:r>
              <a:rPr lang="el-GR" sz="2400" i="1" dirty="0" smtClean="0"/>
              <a:t>αγριμόνιο</a:t>
            </a:r>
            <a:r>
              <a:rPr lang="en-GB" sz="2400" i="1" dirty="0"/>
              <a:t> </a:t>
            </a:r>
            <a:r>
              <a:rPr lang="en-GB" sz="2400" i="1" dirty="0" smtClean="0"/>
              <a:t>(Agrimonium eupatorium), </a:t>
            </a:r>
            <a:r>
              <a:rPr lang="el-GR" sz="2400" i="1" dirty="0" smtClean="0"/>
              <a:t>αχίλλεια (</a:t>
            </a:r>
            <a:r>
              <a:rPr lang="en-GB" sz="2400" i="1" dirty="0" smtClean="0"/>
              <a:t>Achillea millefolium) </a:t>
            </a:r>
            <a:r>
              <a:rPr lang="el-GR" sz="2400" dirty="0" smtClean="0"/>
              <a:t>και </a:t>
            </a:r>
            <a:r>
              <a:rPr lang="el-GR" sz="2400" i="1" dirty="0" smtClean="0"/>
              <a:t>χρυσόβεργ</a:t>
            </a:r>
            <a:r>
              <a:rPr lang="el-GR" sz="2400" i="1" dirty="0"/>
              <a:t>α</a:t>
            </a:r>
            <a:r>
              <a:rPr lang="en-GB" sz="2400" dirty="0" smtClean="0"/>
              <a:t> </a:t>
            </a:r>
            <a:r>
              <a:rPr lang="en-GB" sz="2400" i="1" dirty="0" smtClean="0"/>
              <a:t>(Solidago spp.).</a:t>
            </a:r>
            <a:endParaRPr lang="en-GB" sz="2400" i="1" dirty="0"/>
          </a:p>
        </p:txBody>
      </p:sp>
    </p:spTree>
    <p:extLst>
      <p:ext uri="{BB962C8B-B14F-4D97-AF65-F5344CB8AC3E}">
        <p14:creationId xmlns:p14="http://schemas.microsoft.com/office/powerpoint/2010/main" val="150678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Οικογένεια </a:t>
            </a:r>
            <a:r>
              <a:rPr lang="el-GR" dirty="0" err="1" smtClean="0"/>
              <a:t>πλανταγινίδων</a:t>
            </a:r>
            <a:endParaRPr lang="en-GB" dirty="0"/>
          </a:p>
        </p:txBody>
      </p:sp>
      <p:sp>
        <p:nvSpPr>
          <p:cNvPr id="3" name="Text Placeholder 2"/>
          <p:cNvSpPr>
            <a:spLocks noGrp="1"/>
          </p:cNvSpPr>
          <p:nvPr>
            <p:ph type="body" idx="1"/>
          </p:nvPr>
        </p:nvSpPr>
        <p:spPr>
          <a:xfrm>
            <a:off x="2166534" y="2658533"/>
            <a:ext cx="3337560" cy="576262"/>
          </a:xfrm>
        </p:spPr>
        <p:txBody>
          <a:bodyPr/>
          <a:lstStyle/>
          <a:p>
            <a:r>
              <a:rPr lang="en-GB" dirty="0" err="1" smtClean="0"/>
              <a:t>Plantago</a:t>
            </a:r>
            <a:r>
              <a:rPr lang="en-GB" dirty="0" smtClean="0"/>
              <a:t> </a:t>
            </a:r>
            <a:r>
              <a:rPr lang="en-GB" dirty="0" err="1" smtClean="0"/>
              <a:t>lanceolata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07704" y="3316288"/>
            <a:ext cx="3065040" cy="3065040"/>
          </a:xfrm>
          <a:prstGeom prst="rect">
            <a:avLst/>
          </a:prstGeom>
          <a:ln>
            <a:noFill/>
          </a:ln>
          <a:effectLst>
            <a:softEdge rad="112500"/>
          </a:effectLst>
        </p:spPr>
      </p:pic>
      <p:sp>
        <p:nvSpPr>
          <p:cNvPr id="4" name="Text Placeholder 3"/>
          <p:cNvSpPr>
            <a:spLocks noGrp="1"/>
          </p:cNvSpPr>
          <p:nvPr>
            <p:ph type="body" sz="quarter" idx="3"/>
          </p:nvPr>
        </p:nvSpPr>
        <p:spPr>
          <a:xfrm>
            <a:off x="5868144" y="2658533"/>
            <a:ext cx="3337560" cy="576262"/>
          </a:xfrm>
        </p:spPr>
        <p:txBody>
          <a:bodyPr/>
          <a:lstStyle/>
          <a:p>
            <a:r>
              <a:rPr lang="en-GB" dirty="0" err="1" smtClean="0"/>
              <a:t>Plantago</a:t>
            </a:r>
            <a:r>
              <a:rPr lang="en-GB" dirty="0" smtClean="0"/>
              <a:t> major</a:t>
            </a:r>
            <a:endParaRPr lang="en-GB"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35241" y="3316288"/>
            <a:ext cx="3065040" cy="3065040"/>
          </a:xfrm>
          <a:prstGeom prst="rect">
            <a:avLst/>
          </a:prstGeom>
          <a:ln>
            <a:noFill/>
          </a:ln>
          <a:effectLst>
            <a:softEdge rad="112500"/>
          </a:effectLst>
        </p:spPr>
      </p:pic>
    </p:spTree>
    <p:extLst>
      <p:ext uri="{BB962C8B-B14F-4D97-AF65-F5344CB8AC3E}">
        <p14:creationId xmlns:p14="http://schemas.microsoft.com/office/powerpoint/2010/main" val="37195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Οικογένεια φασολιάς</a:t>
            </a:r>
            <a:endParaRPr lang="en-GB" dirty="0"/>
          </a:p>
        </p:txBody>
      </p:sp>
      <p:sp>
        <p:nvSpPr>
          <p:cNvPr id="3" name="Text Placeholder 2"/>
          <p:cNvSpPr>
            <a:spLocks noGrp="1"/>
          </p:cNvSpPr>
          <p:nvPr>
            <p:ph type="body" idx="1"/>
          </p:nvPr>
        </p:nvSpPr>
        <p:spPr/>
        <p:txBody>
          <a:bodyPr/>
          <a:lstStyle/>
          <a:p>
            <a:r>
              <a:rPr lang="en-GB" dirty="0" err="1" smtClean="0"/>
              <a:t>Glycyrrhiza</a:t>
            </a:r>
            <a:r>
              <a:rPr lang="en-GB" dirty="0" smtClean="0"/>
              <a:t> </a:t>
            </a:r>
            <a:r>
              <a:rPr lang="en-GB" dirty="0" err="1" smtClean="0"/>
              <a:t>glabra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79712" y="3243263"/>
            <a:ext cx="2664296" cy="3403195"/>
          </a:xfrm>
          <a:prstGeom prst="rect">
            <a:avLst/>
          </a:prstGeom>
          <a:ln>
            <a:noFill/>
          </a:ln>
          <a:effectLst>
            <a:softEdge rad="112500"/>
          </a:effectLst>
        </p:spPr>
      </p:pic>
      <p:sp>
        <p:nvSpPr>
          <p:cNvPr id="4" name="Text Placeholder 3"/>
          <p:cNvSpPr>
            <a:spLocks noGrp="1"/>
          </p:cNvSpPr>
          <p:nvPr>
            <p:ph type="body" sz="quarter" idx="3"/>
          </p:nvPr>
        </p:nvSpPr>
        <p:spPr/>
        <p:txBody>
          <a:bodyPr/>
          <a:lstStyle/>
          <a:p>
            <a:r>
              <a:rPr lang="en-GB" dirty="0" err="1" smtClean="0"/>
              <a:t>Baptisia</a:t>
            </a:r>
            <a:r>
              <a:rPr lang="en-GB" dirty="0" smtClean="0"/>
              <a:t> </a:t>
            </a:r>
            <a:r>
              <a:rPr lang="en-GB" dirty="0" err="1" smtClean="0"/>
              <a:t>tinctoria</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6343" y="3243263"/>
            <a:ext cx="3282081" cy="3282081"/>
          </a:xfrm>
          <a:prstGeom prst="rect">
            <a:avLst/>
          </a:prstGeom>
          <a:ln>
            <a:noFill/>
          </a:ln>
          <a:effectLst>
            <a:softEdge rad="112500"/>
          </a:effectLst>
        </p:spPr>
      </p:pic>
    </p:spTree>
    <p:extLst>
      <p:ext uri="{BB962C8B-B14F-4D97-AF65-F5344CB8AC3E}">
        <p14:creationId xmlns:p14="http://schemas.microsoft.com/office/powerpoint/2010/main" val="25173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Και στα 2 τα υπέργεια ανθισμένα μέρη</a:t>
            </a:r>
            <a:endParaRPr lang="en-GB" dirty="0"/>
          </a:p>
        </p:txBody>
      </p:sp>
      <p:sp>
        <p:nvSpPr>
          <p:cNvPr id="3" name="Text Placeholder 2"/>
          <p:cNvSpPr>
            <a:spLocks noGrp="1"/>
          </p:cNvSpPr>
          <p:nvPr>
            <p:ph type="body" idx="1"/>
          </p:nvPr>
        </p:nvSpPr>
        <p:spPr/>
        <p:txBody>
          <a:bodyPr/>
          <a:lstStyle/>
          <a:p>
            <a:r>
              <a:rPr lang="en-GB" dirty="0" err="1" smtClean="0"/>
              <a:t>Agrimonia</a:t>
            </a:r>
            <a:r>
              <a:rPr lang="en-GB" dirty="0" smtClean="0"/>
              <a:t> </a:t>
            </a:r>
            <a:r>
              <a:rPr lang="en-GB" dirty="0" err="1" smtClean="0"/>
              <a:t>eupatoria</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35696" y="3335351"/>
            <a:ext cx="3024336" cy="3305670"/>
          </a:xfrm>
          <a:prstGeom prst="rect">
            <a:avLst/>
          </a:prstGeom>
          <a:ln>
            <a:noFill/>
          </a:ln>
          <a:effectLst>
            <a:softEdge rad="112500"/>
          </a:effectLst>
        </p:spPr>
      </p:pic>
      <p:sp>
        <p:nvSpPr>
          <p:cNvPr id="4" name="Text Placeholder 3"/>
          <p:cNvSpPr>
            <a:spLocks noGrp="1"/>
          </p:cNvSpPr>
          <p:nvPr>
            <p:ph type="body" sz="quarter" idx="3"/>
          </p:nvPr>
        </p:nvSpPr>
        <p:spPr>
          <a:xfrm>
            <a:off x="5364088" y="2636912"/>
            <a:ext cx="3136392" cy="823912"/>
          </a:xfrm>
        </p:spPr>
        <p:txBody>
          <a:bodyPr/>
          <a:lstStyle/>
          <a:p>
            <a:r>
              <a:rPr lang="en-GB" dirty="0" err="1" smtClean="0"/>
              <a:t>Solidago</a:t>
            </a:r>
            <a:r>
              <a:rPr lang="en-GB" dirty="0" smtClean="0"/>
              <a:t> spp. (</a:t>
            </a:r>
            <a:r>
              <a:rPr lang="en-GB" dirty="0" err="1" smtClean="0"/>
              <a:t>canadensis</a:t>
            </a:r>
            <a:r>
              <a:rPr lang="en-GB" dirty="0" smtClean="0"/>
              <a:t> &amp; </a:t>
            </a:r>
            <a:r>
              <a:rPr lang="en-GB" dirty="0" err="1" smtClean="0"/>
              <a:t>virgaurea</a:t>
            </a:r>
            <a:r>
              <a:rPr lang="en-GB" dirty="0" smtClean="0"/>
              <a:t>)</a:t>
            </a:r>
            <a:endParaRPr lang="en-GB"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05430" y="3695391"/>
            <a:ext cx="3489730" cy="2613929"/>
          </a:xfrm>
          <a:prstGeom prst="rect">
            <a:avLst/>
          </a:prstGeom>
          <a:ln>
            <a:noFill/>
          </a:ln>
          <a:effectLst>
            <a:softEdge rad="112500"/>
          </a:effectLst>
        </p:spPr>
      </p:pic>
    </p:spTree>
    <p:extLst>
      <p:ext uri="{BB962C8B-B14F-4D97-AF65-F5344CB8AC3E}">
        <p14:creationId xmlns:p14="http://schemas.microsoft.com/office/powerpoint/2010/main" val="2112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0</TotalTime>
  <Words>2642</Words>
  <Application>Microsoft Office PowerPoint</Application>
  <PresentationFormat>On-screen Show (4:3)</PresentationFormat>
  <Paragraphs>273</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Schoolbook</vt:lpstr>
      <vt:lpstr>Corbel</vt:lpstr>
      <vt:lpstr>Feathered</vt:lpstr>
      <vt:lpstr>Βοτανική Ιατρική</vt:lpstr>
      <vt:lpstr>Ενότητα 1</vt:lpstr>
      <vt:lpstr>      Φαρμακείο στο σπίτι μας</vt:lpstr>
      <vt:lpstr>2 είδη μαργαρίτας</vt:lpstr>
      <vt:lpstr>    Οικογένεια της φασολιάς</vt:lpstr>
      <vt:lpstr>      Φαρμακείο στο σπίτι μας</vt:lpstr>
      <vt:lpstr>Οικογένεια πλανταγινίδων</vt:lpstr>
      <vt:lpstr>Οικογένεια φασολιάς</vt:lpstr>
      <vt:lpstr>Και στα 2 τα υπέργεια ανθισμένα μέρη</vt:lpstr>
      <vt:lpstr>Κανέλα?</vt:lpstr>
      <vt:lpstr>Από το 1ο τα υπέργεια μέρη από το 2ο το ρίζωμα</vt:lpstr>
      <vt:lpstr>      Φαρμακείο στο σπίτι μας</vt:lpstr>
      <vt:lpstr>Οικογένεια της μέντας</vt:lpstr>
      <vt:lpstr>Οικογένεια της μέντας</vt:lpstr>
      <vt:lpstr>Υπέργεια μέρη σε ανθοφορία</vt:lpstr>
      <vt:lpstr>      Φαρμακείο στο σπίτι μας</vt:lpstr>
      <vt:lpstr>Άνθη και καρποί</vt:lpstr>
      <vt:lpstr>      Φαρμακείο στο σπίτι μας</vt:lpstr>
      <vt:lpstr>Παραδείγματα ασθενειών στο σπίτι μας</vt:lpstr>
      <vt:lpstr>Ενότητα 2</vt:lpstr>
      <vt:lpstr>      Φαρμακείο στο σπίτι μας</vt:lpstr>
      <vt:lpstr>Από το 1ο τα φύλλα από το 2ο τους βολβούς</vt:lpstr>
      <vt:lpstr>Και τα 2 για την καρδιά, το ένα από την ανατολή το άλλο από τη δύση</vt:lpstr>
      <vt:lpstr>      Φαρμακείο στο σπίτι μας</vt:lpstr>
      <vt:lpstr>Ένα σολανώδες και μια μαργαρίτα</vt:lpstr>
      <vt:lpstr>      Φαρμακείο στο σπίτι μας</vt:lpstr>
      <vt:lpstr>Δύο διαφορετικοί θάμνοι</vt:lpstr>
      <vt:lpstr>Από το πρωτο τα ριζίδια από το 2ο τις φλούδες των σπόρων του</vt:lpstr>
      <vt:lpstr>Παραδείγματα ασθενειών στο σπίτι μας</vt:lpstr>
      <vt:lpstr>Βοτανική Ιατρική</vt:lpstr>
      <vt:lpstr>Κομπρέσες</vt:lpstr>
      <vt:lpstr>Κομπρέσες</vt:lpstr>
      <vt:lpstr>Κάψουλες</vt:lpstr>
      <vt:lpstr>Έγχυμα</vt:lpstr>
      <vt:lpstr>Αφέψημα</vt:lpstr>
      <vt:lpstr>Εχινάκια</vt:lpstr>
      <vt:lpstr>Βαπτίσια</vt:lpstr>
      <vt:lpstr>Τζίντζερ</vt:lpstr>
      <vt:lpstr>Ιπποκαστανιά</vt:lpstr>
      <vt:lpstr>Δεντρολίβανο</vt:lpstr>
      <vt:lpstr>Ίξος</vt:lpstr>
      <vt:lpstr>Κράταιγος</vt:lpstr>
      <vt:lpstr>Γανόδερμα</vt:lpstr>
      <vt:lpstr>Θυμάρι</vt:lpstr>
      <vt:lpstr>Λεβάντα</vt:lpstr>
      <vt:lpstr>Μελισσόχορτο</vt:lpstr>
      <vt:lpstr>Μέντα</vt:lpstr>
      <vt:lpstr>Ρίγανη</vt:lpstr>
      <vt:lpstr>Σαμπούκος</vt:lpstr>
      <vt:lpstr>Τίλιο</vt:lpstr>
      <vt:lpstr>Υπερικόν</vt:lpstr>
      <vt:lpstr>Φασκόμηλο</vt:lpstr>
      <vt:lpstr>Φυτολάκα</vt:lpstr>
      <vt:lpstr>Χαμομήλι</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Βοτανική Ιατρική</dc:title>
  <dc:creator>PC1</dc:creator>
  <cp:lastModifiedBy>Aspasia Kountria</cp:lastModifiedBy>
  <cp:revision>198</cp:revision>
  <dcterms:created xsi:type="dcterms:W3CDTF">2012-07-26T07:06:55Z</dcterms:created>
  <dcterms:modified xsi:type="dcterms:W3CDTF">2016-02-17T15:31:39Z</dcterms:modified>
</cp:coreProperties>
</file>